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35"/>
  </p:notesMasterIdLst>
  <p:sldIdLst>
    <p:sldId id="283" r:id="rId2"/>
    <p:sldId id="317" r:id="rId3"/>
    <p:sldId id="258" r:id="rId4"/>
    <p:sldId id="326" r:id="rId5"/>
    <p:sldId id="320" r:id="rId6"/>
    <p:sldId id="325" r:id="rId7"/>
    <p:sldId id="318" r:id="rId8"/>
    <p:sldId id="288" r:id="rId9"/>
    <p:sldId id="315" r:id="rId10"/>
    <p:sldId id="290" r:id="rId11"/>
    <p:sldId id="319" r:id="rId12"/>
    <p:sldId id="292" r:id="rId13"/>
    <p:sldId id="293" r:id="rId14"/>
    <p:sldId id="294" r:id="rId15"/>
    <p:sldId id="300" r:id="rId16"/>
    <p:sldId id="298" r:id="rId17"/>
    <p:sldId id="323" r:id="rId18"/>
    <p:sldId id="297" r:id="rId19"/>
    <p:sldId id="304" r:id="rId20"/>
    <p:sldId id="312" r:id="rId21"/>
    <p:sldId id="316" r:id="rId22"/>
    <p:sldId id="305" r:id="rId23"/>
    <p:sldId id="307" r:id="rId24"/>
    <p:sldId id="308" r:id="rId25"/>
    <p:sldId id="309" r:id="rId26"/>
    <p:sldId id="310" r:id="rId27"/>
    <p:sldId id="311" r:id="rId28"/>
    <p:sldId id="303" r:id="rId29"/>
    <p:sldId id="314" r:id="rId30"/>
    <p:sldId id="324" r:id="rId31"/>
    <p:sldId id="322" r:id="rId32"/>
    <p:sldId id="289" r:id="rId33"/>
    <p:sldId id="296" r:id="rId34"/>
  </p:sldIdLst>
  <p:sldSz cx="9899650" cy="6858000"/>
  <p:notesSz cx="6810375" cy="9942513"/>
  <p:defaultTextStyle>
    <a:defPPr>
      <a:defRPr lang="fi-FI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46" userDrawn="1">
          <p15:clr>
            <a:srgbClr val="A4A3A4"/>
          </p15:clr>
        </p15:guide>
        <p15:guide id="2" pos="396" userDrawn="1">
          <p15:clr>
            <a:srgbClr val="A4A3A4"/>
          </p15:clr>
        </p15:guide>
        <p15:guide id="3" orient="horz" pos="2160">
          <p15:clr>
            <a:srgbClr val="A4A3A4"/>
          </p15:clr>
        </p15:guide>
        <p15:guide id="4" pos="311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846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260"/>
    <p:restoredTop sz="76829"/>
  </p:normalViewPr>
  <p:slideViewPr>
    <p:cSldViewPr snapToGrid="0" snapToObjects="1">
      <p:cViewPr>
        <p:scale>
          <a:sx n="89" d="100"/>
          <a:sy n="89" d="100"/>
        </p:scale>
        <p:origin x="424" y="-456"/>
      </p:cViewPr>
      <p:guideLst>
        <p:guide orient="horz" pos="346"/>
        <p:guide pos="396"/>
        <p:guide orient="horz" pos="2160"/>
        <p:guide pos="3118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47" d="100"/>
        <a:sy n="147" d="100"/>
      </p:scale>
      <p:origin x="0" y="0"/>
    </p:cViewPr>
  </p:sorterViewPr>
  <p:notesViewPr>
    <p:cSldViewPr snapToGrid="0" snapToObjects="1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51163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7625" y="0"/>
            <a:ext cx="2951163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B10FF6-A85A-0344-9197-B13A31F96DBA}" type="datetimeFigureOut">
              <a:rPr lang="en-US" smtClean="0"/>
              <a:t>10/9/18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82663" y="1243013"/>
            <a:ext cx="4845050" cy="33559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1038" y="4784725"/>
            <a:ext cx="5448300" cy="39147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44038"/>
            <a:ext cx="2951163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7625" y="9444038"/>
            <a:ext cx="2951163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FDCE45-14EF-C643-A106-E8B98409B9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1010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Clients are about to get new online train delay forecasting system</a:t>
            </a:r>
          </a:p>
          <a:p>
            <a:endParaRPr lang="en-US" dirty="0"/>
          </a:p>
          <a:p>
            <a:r>
              <a:rPr lang="en-US" dirty="0"/>
              <a:t>Message: Our target is to predict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disruption of rail traffic caused by weather</a:t>
            </a:r>
          </a:p>
          <a:p>
            <a:endParaRPr lang="en-US" dirty="0">
              <a:solidFill>
                <a:schemeClr val="bg2">
                  <a:lumMod val="50000"/>
                </a:schemeClr>
              </a:solidFill>
              <a:latin typeface="Avenir Book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DCE45-14EF-C643-A106-E8B98409B9C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8102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Message: train delays are clearly time depended phenomena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DCE45-14EF-C643-A106-E8B98409B9C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0477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Message 1: for features, we gather 19 weather parameters from nearest observation stations for every hour train has arrived to the station</a:t>
            </a:r>
          </a:p>
          <a:p>
            <a:endParaRPr lang="en-US" dirty="0"/>
          </a:p>
          <a:p>
            <a:r>
              <a:rPr lang="en-US" dirty="0"/>
              <a:t>Message 2: we use weather observation data for training but output of NWP for predicting delays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DCE45-14EF-C643-A106-E8B98409B9C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0470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Message: various pre-processing methods used for the features</a:t>
            </a:r>
          </a:p>
          <a:p>
            <a:endParaRPr lang="en-US" dirty="0"/>
          </a:p>
          <a:p>
            <a:pPr marL="198000" indent="-198000">
              <a:lnSpc>
                <a:spcPct val="130000"/>
              </a:lnSpc>
            </a:pPr>
            <a:r>
              <a:rPr lang="fi-FI" dirty="0" err="1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Observations</a:t>
            </a:r>
            <a:r>
              <a:rPr lang="fi-FI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fi-FI" dirty="0" err="1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fetched</a:t>
            </a:r>
            <a:r>
              <a:rPr lang="fi-FI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fi-FI" dirty="0" err="1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with</a:t>
            </a:r>
            <a:r>
              <a:rPr lang="fi-FI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100 km radius </a:t>
            </a:r>
            <a:r>
              <a:rPr lang="fi-FI" dirty="0" err="1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from</a:t>
            </a:r>
            <a:r>
              <a:rPr lang="fi-FI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fi-FI" dirty="0" err="1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train</a:t>
            </a:r>
            <a:r>
              <a:rPr lang="fi-FI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fi-FI" dirty="0" err="1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station</a:t>
            </a:r>
            <a:r>
              <a:rPr lang="fi-FI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fi-FI" dirty="0" err="1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using</a:t>
            </a:r>
            <a:r>
              <a:rPr lang="fi-FI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fi-FI" dirty="0" err="1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aggregation</a:t>
            </a:r>
            <a:r>
              <a:rPr lang="fi-FI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fi-FI" dirty="0" err="1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functions</a:t>
            </a:r>
            <a:r>
              <a:rPr lang="fi-FI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(min/</a:t>
            </a:r>
            <a:r>
              <a:rPr lang="fi-FI" dirty="0" err="1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max</a:t>
            </a:r>
            <a:r>
              <a:rPr lang="fi-FI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/</a:t>
            </a:r>
            <a:r>
              <a:rPr lang="fi-FI" dirty="0" err="1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mean</a:t>
            </a:r>
            <a:r>
              <a:rPr lang="fi-FI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/</a:t>
            </a:r>
            <a:r>
              <a:rPr lang="fi-FI" dirty="0" err="1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count</a:t>
            </a:r>
            <a:r>
              <a:rPr lang="fi-FI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) to </a:t>
            </a:r>
            <a:r>
              <a:rPr lang="fi-FI" dirty="0" err="1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minimize</a:t>
            </a:r>
            <a:r>
              <a:rPr lang="fi-FI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fi-FI" dirty="0" err="1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amount</a:t>
            </a:r>
            <a:r>
              <a:rPr lang="fi-FI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of </a:t>
            </a:r>
            <a:r>
              <a:rPr lang="fi-FI" dirty="0" err="1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missing</a:t>
            </a:r>
            <a:r>
              <a:rPr lang="fi-FI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fi-FI" dirty="0" err="1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values</a:t>
            </a:r>
            <a:endParaRPr lang="fi-FI" dirty="0">
              <a:solidFill>
                <a:schemeClr val="bg2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198000" indent="-198000">
              <a:lnSpc>
                <a:spcPct val="130000"/>
              </a:lnSpc>
            </a:pPr>
            <a:r>
              <a:rPr lang="fi-FI" dirty="0" err="1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Calculated</a:t>
            </a:r>
            <a:r>
              <a:rPr lang="fi-FI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3h and 6h </a:t>
            </a:r>
            <a:r>
              <a:rPr lang="fi-FI" dirty="0" err="1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precipitation</a:t>
            </a:r>
            <a:r>
              <a:rPr lang="fi-FI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fi-FI" dirty="0" err="1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accumulation</a:t>
            </a:r>
            <a:r>
              <a:rPr lang="fi-FI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fi-FI" dirty="0" err="1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sums</a:t>
            </a:r>
            <a:endParaRPr lang="fi-FI" dirty="0">
              <a:solidFill>
                <a:schemeClr val="bg2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198000" indent="-198000">
              <a:lnSpc>
                <a:spcPct val="130000"/>
              </a:lnSpc>
            </a:pPr>
            <a:r>
              <a:rPr lang="fi-FI" dirty="0" err="1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Tried</a:t>
            </a:r>
            <a:r>
              <a:rPr lang="fi-FI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fi-FI" dirty="0" err="1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with</a:t>
            </a:r>
            <a:r>
              <a:rPr lang="fi-FI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and </a:t>
            </a:r>
            <a:r>
              <a:rPr lang="fi-FI" dirty="0" err="1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without</a:t>
            </a:r>
            <a:r>
              <a:rPr lang="fi-FI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fi-FI" dirty="0" err="1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imputation</a:t>
            </a:r>
            <a:r>
              <a:rPr lang="fi-FI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and </a:t>
            </a:r>
            <a:r>
              <a:rPr lang="fi-FI" dirty="0" err="1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normalisation</a:t>
            </a:r>
            <a:endParaRPr lang="fi-FI" dirty="0">
              <a:solidFill>
                <a:schemeClr val="bg2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198000" indent="-198000">
              <a:lnSpc>
                <a:spcPct val="130000"/>
              </a:lnSpc>
            </a:pPr>
            <a:r>
              <a:rPr lang="fi-FI" dirty="0" err="1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Tried</a:t>
            </a:r>
            <a:r>
              <a:rPr lang="fi-FI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fi-FI" dirty="0" err="1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also</a:t>
            </a:r>
            <a:r>
              <a:rPr lang="fi-FI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PCA, ICA and K-</a:t>
            </a:r>
            <a:r>
              <a:rPr lang="fi-FI" dirty="0" err="1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Means</a:t>
            </a:r>
            <a:r>
              <a:rPr lang="fi-FI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fi-FI" dirty="0" err="1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clustering</a:t>
            </a:r>
            <a:endParaRPr lang="fi-FI" dirty="0">
              <a:solidFill>
                <a:schemeClr val="bg2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DCE45-14EF-C643-A106-E8B98409B9C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1895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Message 1: for features, we gather 19 weather parameters from nearest observation stations for every hour train has arrived to the station</a:t>
            </a:r>
          </a:p>
          <a:p>
            <a:endParaRPr lang="en-US" dirty="0"/>
          </a:p>
          <a:p>
            <a:r>
              <a:rPr lang="en-US" dirty="0"/>
              <a:t>Message 2: we use weather observation data for training but output of NWP for predicting delays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DCE45-14EF-C643-A106-E8B98409B9C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5029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Message: three separate ML methods considered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DCE45-14EF-C643-A106-E8B98409B9C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5108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Message: LSTM gives the best results in terms of RMSE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DCE45-14EF-C643-A106-E8B98409B9C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7030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Message: LSTM gave good results in term of RMSE but shows no real skill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DCE45-14EF-C643-A106-E8B98409B9C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3073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Message: LSTM gave good results in term of RMSE but shows no real skill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DCE45-14EF-C643-A106-E8B98409B9C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6857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Message: best RFR prediction followed actual observations relatively well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DCE45-14EF-C643-A106-E8B98409B9C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2953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Message: for most single stations, RFR works quite well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DCE45-14EF-C643-A106-E8B98409B9C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6350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Message: motivation for the work is to be able to provide a tool for the rail traffic operation center</a:t>
            </a:r>
          </a:p>
          <a:p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They can take actions: put more workforce on field, reduce train shifts</a:t>
            </a:r>
          </a:p>
          <a:p>
            <a:pPr marL="171450" indent="-171450">
              <a:buFontTx/>
              <a:buChar char="-"/>
            </a:pPr>
            <a:r>
              <a:rPr lang="en-US" dirty="0"/>
              <a:t>Communications is also important for </a:t>
            </a:r>
            <a:r>
              <a:rPr lang="en-US" dirty="0" err="1"/>
              <a:t>pr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DCE45-14EF-C643-A106-E8B98409B9C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64563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Message: for most single stations, RFR works quite well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DCE45-14EF-C643-A106-E8B98409B9C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68155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Message: there are also stations where RFR totally misses the delays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DCE45-14EF-C643-A106-E8B98409B9C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00722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Message: there are also stations where RFR totally misses the delays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DCE45-14EF-C643-A106-E8B98409B9C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59441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Message: based on RFR, two out of 19 features provided no value</a:t>
            </a:r>
          </a:p>
          <a:p>
            <a:pPr marL="171450" indent="-171450">
              <a:buFontTx/>
              <a:buChar char="-"/>
            </a:pPr>
            <a:r>
              <a:rPr lang="en-US" dirty="0"/>
              <a:t>6h precipitation sum</a:t>
            </a:r>
          </a:p>
          <a:p>
            <a:pPr marL="171450" indent="-171450">
              <a:buFontTx/>
              <a:buChar char="-"/>
            </a:pPr>
            <a:r>
              <a:rPr lang="en-US" dirty="0"/>
              <a:t>Lightning density</a:t>
            </a:r>
          </a:p>
          <a:p>
            <a:pPr marL="171450" indent="-171450">
              <a:buFontTx/>
              <a:buChar char="-"/>
            </a:pPr>
            <a:r>
              <a:rPr lang="en-US" dirty="0"/>
              <a:t>humidity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DCE45-14EF-C643-A106-E8B98409B9C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12490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Message: different setups changed output only very little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DCE45-14EF-C643-A106-E8B98409B9C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60796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Message: end predictions are delivered to end users via web interface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DCE45-14EF-C643-A106-E8B98409B9C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54599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Message: end predictions are delivered to end users via web interface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DCE45-14EF-C643-A106-E8B98409B9C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70659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Message: several different tools was used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DCE45-14EF-C643-A106-E8B98409B9C5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63856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Message: you can download the data</a:t>
            </a:r>
          </a:p>
          <a:p>
            <a:endParaRPr lang="en-US" dirty="0"/>
          </a:p>
          <a:p>
            <a:r>
              <a:rPr lang="en-US" dirty="0"/>
              <a:t>Caution processes</a:t>
            </a:r>
          </a:p>
          <a:p>
            <a:r>
              <a:rPr lang="en-US" dirty="0"/>
              <a:t>Bayesian methods</a:t>
            </a:r>
          </a:p>
          <a:p>
            <a:r>
              <a:rPr lang="en-US" dirty="0"/>
              <a:t>Correlations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DCE45-14EF-C643-A106-E8B98409B9C5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5777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Message: motivation for the work is to be able to provide a tool for the rail traffic operation center</a:t>
            </a:r>
          </a:p>
          <a:p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They can take actions: put more workforce on field, reduce train shifts</a:t>
            </a:r>
          </a:p>
          <a:p>
            <a:pPr marL="171450" indent="-171450">
              <a:buFontTx/>
              <a:buChar char="-"/>
            </a:pPr>
            <a:r>
              <a:rPr lang="en-US" dirty="0"/>
              <a:t>Communications is also important for </a:t>
            </a:r>
            <a:r>
              <a:rPr lang="en-US" dirty="0" err="1"/>
              <a:t>pr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DCE45-14EF-C643-A106-E8B98409B9C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6438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Message: label data consists of trains delayed between stations</a:t>
            </a:r>
          </a:p>
          <a:p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Length of history</a:t>
            </a:r>
          </a:p>
          <a:p>
            <a:pPr marL="171450" indent="-171450">
              <a:buFontTx/>
              <a:buChar char="-"/>
            </a:pPr>
            <a:r>
              <a:rPr lang="en-US" dirty="0"/>
              <a:t>Size of dataset</a:t>
            </a:r>
          </a:p>
          <a:p>
            <a:pPr marL="171450" indent="-171450">
              <a:buFontTx/>
              <a:buChar char="-"/>
            </a:pPr>
            <a:r>
              <a:rPr lang="en-US" dirty="0"/>
              <a:t>Passenger trains considered only</a:t>
            </a:r>
          </a:p>
          <a:p>
            <a:pPr marL="171450" indent="-171450">
              <a:buFontTx/>
              <a:buChar char="-"/>
            </a:pPr>
            <a:r>
              <a:rPr lang="en-US" dirty="0"/>
              <a:t>Other option as well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i-FI" dirty="0">
                <a:solidFill>
                  <a:schemeClr val="bg2">
                    <a:lumMod val="50000"/>
                  </a:schemeClr>
                </a:solidFill>
              </a:rPr>
              <a:t>~10 </a:t>
            </a:r>
            <a:r>
              <a:rPr lang="fi-FI" dirty="0" err="1">
                <a:solidFill>
                  <a:schemeClr val="bg2">
                    <a:lumMod val="50000"/>
                  </a:schemeClr>
                </a:solidFill>
              </a:rPr>
              <a:t>trains</a:t>
            </a:r>
            <a:r>
              <a:rPr lang="fi-FI" dirty="0">
                <a:solidFill>
                  <a:schemeClr val="bg2">
                    <a:lumMod val="50000"/>
                  </a:schemeClr>
                </a:solidFill>
              </a:rPr>
              <a:t> per </a:t>
            </a:r>
            <a:r>
              <a:rPr lang="fi-FI" dirty="0" err="1">
                <a:solidFill>
                  <a:schemeClr val="bg2">
                    <a:lumMod val="50000"/>
                  </a:schemeClr>
                </a:solidFill>
              </a:rPr>
              <a:t>hour</a:t>
            </a:r>
            <a:r>
              <a:rPr lang="fi-FI" dirty="0">
                <a:solidFill>
                  <a:schemeClr val="bg2">
                    <a:lumMod val="50000"/>
                  </a:schemeClr>
                </a:solidFill>
              </a:rPr>
              <a:t> at </a:t>
            </a:r>
            <a:r>
              <a:rPr lang="fi-FI" dirty="0" err="1">
                <a:solidFill>
                  <a:schemeClr val="bg2">
                    <a:lumMod val="50000"/>
                  </a:schemeClr>
                </a:solidFill>
              </a:rPr>
              <a:t>busiest</a:t>
            </a:r>
            <a:r>
              <a:rPr lang="fi-FI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fi-FI" dirty="0" err="1">
                <a:solidFill>
                  <a:schemeClr val="bg2">
                    <a:lumMod val="50000"/>
                  </a:schemeClr>
                </a:solidFill>
              </a:rPr>
              <a:t>stations</a:t>
            </a:r>
            <a:endParaRPr lang="fi-FI" dirty="0">
              <a:solidFill>
                <a:schemeClr val="bg2">
                  <a:lumMod val="50000"/>
                </a:schemeClr>
              </a:solidFill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i-FI" dirty="0" err="1">
                <a:solidFill>
                  <a:schemeClr val="bg2">
                    <a:lumMod val="50000"/>
                  </a:schemeClr>
                </a:solidFill>
              </a:rPr>
              <a:t>Many</a:t>
            </a:r>
            <a:r>
              <a:rPr lang="fi-FI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fi-FI" dirty="0" err="1">
                <a:solidFill>
                  <a:schemeClr val="bg2">
                    <a:lumMod val="50000"/>
                  </a:schemeClr>
                </a:solidFill>
              </a:rPr>
              <a:t>stations</a:t>
            </a:r>
            <a:r>
              <a:rPr lang="fi-FI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fi-FI" dirty="0" err="1">
                <a:solidFill>
                  <a:schemeClr val="bg2">
                    <a:lumMod val="50000"/>
                  </a:schemeClr>
                </a:solidFill>
              </a:rPr>
              <a:t>host</a:t>
            </a:r>
            <a:r>
              <a:rPr lang="fi-FI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fi-FI" dirty="0" err="1">
                <a:solidFill>
                  <a:schemeClr val="bg2">
                    <a:lumMod val="50000"/>
                  </a:schemeClr>
                </a:solidFill>
              </a:rPr>
              <a:t>only</a:t>
            </a:r>
            <a:r>
              <a:rPr lang="fi-FI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fi-FI" dirty="0" err="1">
                <a:solidFill>
                  <a:schemeClr val="bg2">
                    <a:lumMod val="50000"/>
                  </a:schemeClr>
                </a:solidFill>
              </a:rPr>
              <a:t>few</a:t>
            </a:r>
            <a:r>
              <a:rPr lang="fi-FI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fi-FI" dirty="0" err="1">
                <a:solidFill>
                  <a:schemeClr val="bg2">
                    <a:lumMod val="50000"/>
                  </a:schemeClr>
                </a:solidFill>
              </a:rPr>
              <a:t>trains</a:t>
            </a:r>
            <a:r>
              <a:rPr lang="fi-FI" dirty="0">
                <a:solidFill>
                  <a:schemeClr val="bg2">
                    <a:lumMod val="50000"/>
                  </a:schemeClr>
                </a:solidFill>
              </a:rPr>
              <a:t> per </a:t>
            </a:r>
            <a:r>
              <a:rPr lang="fi-FI" dirty="0" err="1">
                <a:solidFill>
                  <a:schemeClr val="bg2">
                    <a:lumMod val="50000"/>
                  </a:schemeClr>
                </a:solidFill>
              </a:rPr>
              <a:t>day</a:t>
            </a:r>
            <a:endParaRPr lang="fi-FI" dirty="0">
              <a:solidFill>
                <a:schemeClr val="bg2">
                  <a:lumMod val="50000"/>
                </a:schemeClr>
              </a:solidFill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i-FI" dirty="0" err="1">
                <a:solidFill>
                  <a:schemeClr val="bg2">
                    <a:lumMod val="50000"/>
                  </a:schemeClr>
                </a:solidFill>
              </a:rPr>
              <a:t>Some</a:t>
            </a:r>
            <a:r>
              <a:rPr lang="fi-FI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fi-FI" dirty="0" err="1">
                <a:solidFill>
                  <a:schemeClr val="bg2">
                    <a:lumMod val="50000"/>
                  </a:schemeClr>
                </a:solidFill>
              </a:rPr>
              <a:t>stations</a:t>
            </a:r>
            <a:r>
              <a:rPr lang="fi-FI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fi-FI" dirty="0" err="1">
                <a:solidFill>
                  <a:schemeClr val="bg2">
                    <a:lumMod val="50000"/>
                  </a:schemeClr>
                </a:solidFill>
              </a:rPr>
              <a:t>contain</a:t>
            </a:r>
            <a:r>
              <a:rPr lang="fi-FI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fi-FI" dirty="0" err="1">
                <a:solidFill>
                  <a:schemeClr val="bg2">
                    <a:lumMod val="50000"/>
                  </a:schemeClr>
                </a:solidFill>
              </a:rPr>
              <a:t>only</a:t>
            </a:r>
            <a:r>
              <a:rPr lang="fi-FI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fi-FI" dirty="0" err="1">
                <a:solidFill>
                  <a:schemeClr val="bg2">
                    <a:lumMod val="50000"/>
                  </a:schemeClr>
                </a:solidFill>
              </a:rPr>
              <a:t>cargo</a:t>
            </a:r>
            <a:r>
              <a:rPr lang="fi-FI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fi-FI" dirty="0" err="1">
                <a:solidFill>
                  <a:schemeClr val="bg2">
                    <a:lumMod val="50000"/>
                  </a:schemeClr>
                </a:solidFill>
              </a:rPr>
              <a:t>traffic</a:t>
            </a: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Trains delayed at end station of the route </a:t>
            </a:r>
            <a:br>
              <a:rPr lang="en-US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</a:b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(minutes reported to every station to time stamp when train passed the stations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dirty="0">
              <a:solidFill>
                <a:schemeClr val="bg2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198000" indent="-198000">
              <a:lnSpc>
                <a:spcPct val="130000"/>
              </a:lnSpc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Four train types (intercity, commuter, cargo, other)</a:t>
            </a:r>
          </a:p>
          <a:p>
            <a:pPr marL="883800" lvl="1" indent="-198000">
              <a:lnSpc>
                <a:spcPct val="130000"/>
              </a:lnSpc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We consider only passenger trains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dirty="0">
              <a:solidFill>
                <a:schemeClr val="bg2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DCE45-14EF-C643-A106-E8B98409B9C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2207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Message: we have a little over 500 stations covering almost whole Finland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DCE45-14EF-C643-A106-E8B98409B9C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931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Message: most of the time trains run in time but there are some very bad moments regularly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DCE45-14EF-C643-A106-E8B98409B9C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9909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Message: most of the time trains run in time but there are some very bad moments regularly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DCE45-14EF-C643-A106-E8B98409B9C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399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Message: 65 % of all trains arrives on station exactly on time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DCE45-14EF-C643-A106-E8B98409B9C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387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Message: train delays are clearly time depended phenomena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DCE45-14EF-C643-A106-E8B98409B9C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5993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tukansi tekstillä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3011" y="1994232"/>
            <a:ext cx="8629789" cy="1400610"/>
          </a:xfrm>
        </p:spPr>
        <p:txBody>
          <a:bodyPr>
            <a:normAutofit/>
          </a:bodyPr>
          <a:lstStyle>
            <a:lvl1pPr algn="ctr">
              <a:defRPr sz="4000">
                <a:solidFill>
                  <a:srgbClr val="63B9E9"/>
                </a:solidFill>
              </a:defRPr>
            </a:lvl1pPr>
          </a:lstStyle>
          <a:p>
            <a:r>
              <a:rPr lang="fi-FI"/>
              <a:t>Click to edit Master title style</a:t>
            </a:r>
          </a:p>
        </p:txBody>
      </p:sp>
      <p:pic>
        <p:nvPicPr>
          <p:cNvPr id="4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009" y="204445"/>
            <a:ext cx="3315092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7850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tsikko teksti oma kuva lime pall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/>
          <p:cNvSpPr/>
          <p:nvPr userDrawn="1"/>
        </p:nvSpPr>
        <p:spPr>
          <a:xfrm>
            <a:off x="4120949" y="1115573"/>
            <a:ext cx="4833260" cy="48332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4265" y="2981325"/>
            <a:ext cx="3192895" cy="2887662"/>
          </a:xfrm>
        </p:spPr>
        <p:txBody>
          <a:bodyPr lIns="0" tIns="0" rIns="0" bIns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i-FI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13829-0553-B748-B469-62D610BCE9AF}" type="datetime1">
              <a:rPr lang="fi-FI" smtClean="0"/>
              <a:t>9.10.2018</a:t>
            </a:fld>
            <a:endParaRPr lang="fi-F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Finnish Meteorological Institute | If not otherwise stated, all images by author, licence CC4BY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490E0-56B6-41B5-8D97-3F36419C3159}" type="slidenum">
              <a:rPr lang="fi-FI" smtClean="0"/>
              <a:t>‹#›</a:t>
            </a:fld>
            <a:endParaRPr lang="fi-FI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632976" y="1123950"/>
            <a:ext cx="3192895" cy="1600200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fi-FI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4501962" y="1506098"/>
            <a:ext cx="4118164" cy="4127979"/>
          </a:xfrm>
        </p:spPr>
        <p:txBody>
          <a:bodyPr lIns="0" tIns="0" rIns="0" bIns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i-FI"/>
              <a:t>Click to edit Master text styles</a:t>
            </a:r>
          </a:p>
          <a:p>
            <a:pPr lvl="1"/>
            <a:r>
              <a:rPr lang="fi-FI"/>
              <a:t>Second level</a:t>
            </a:r>
          </a:p>
          <a:p>
            <a:pPr lvl="2"/>
            <a:r>
              <a:rPr lang="fi-FI"/>
              <a:t>Third level</a:t>
            </a:r>
          </a:p>
          <a:p>
            <a:pPr lvl="3"/>
            <a:r>
              <a:rPr lang="fi-FI"/>
              <a:t>Fourth level</a:t>
            </a:r>
          </a:p>
          <a:p>
            <a:pPr lvl="4"/>
            <a:r>
              <a:rPr lang="fi-FI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52823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tsikko teksti oma kuva oranssi pall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4265" y="2981325"/>
            <a:ext cx="3192895" cy="2887662"/>
          </a:xfrm>
        </p:spPr>
        <p:txBody>
          <a:bodyPr lIns="0" tIns="0" rIns="0" bIns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i-FI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746A50-01E8-D948-9EEF-016F6019DBA2}" type="datetime1">
              <a:rPr lang="fi-FI" smtClean="0"/>
              <a:t>9.10.2018</a:t>
            </a:fld>
            <a:endParaRPr lang="fi-F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Finnish Meteorological Institute | If not otherwise stated, all images by author, licence CC4BY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490E0-56B6-41B5-8D97-3F36419C3159}" type="slidenum">
              <a:rPr lang="fi-FI" smtClean="0"/>
              <a:t>‹#›</a:t>
            </a:fld>
            <a:endParaRPr lang="fi-FI"/>
          </a:p>
        </p:txBody>
      </p:sp>
      <p:sp>
        <p:nvSpPr>
          <p:cNvPr id="8" name="Oval 7"/>
          <p:cNvSpPr/>
          <p:nvPr userDrawn="1"/>
        </p:nvSpPr>
        <p:spPr>
          <a:xfrm>
            <a:off x="4120949" y="1115573"/>
            <a:ext cx="4833260" cy="4833260"/>
          </a:xfrm>
          <a:prstGeom prst="ellipse">
            <a:avLst/>
          </a:prstGeom>
          <a:solidFill>
            <a:srgbClr val="F7B3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632976" y="1123950"/>
            <a:ext cx="3192895" cy="1600200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fi-FI"/>
              <a:t>Click to edit Master title style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501962" y="1506098"/>
            <a:ext cx="4118164" cy="4127979"/>
          </a:xfrm>
        </p:spPr>
        <p:txBody>
          <a:bodyPr lIns="0" tIns="0" rIns="0" bIns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i-FI"/>
              <a:t>Click to edit Master text styles</a:t>
            </a:r>
          </a:p>
          <a:p>
            <a:pPr lvl="1"/>
            <a:r>
              <a:rPr lang="fi-FI"/>
              <a:t>Second level</a:t>
            </a:r>
          </a:p>
          <a:p>
            <a:pPr lvl="2"/>
            <a:r>
              <a:rPr lang="fi-FI"/>
              <a:t>Third level</a:t>
            </a:r>
          </a:p>
          <a:p>
            <a:pPr lvl="3"/>
            <a:r>
              <a:rPr lang="fi-FI"/>
              <a:t>Fourth level</a:t>
            </a:r>
          </a:p>
          <a:p>
            <a:pPr lvl="4"/>
            <a:r>
              <a:rPr lang="fi-FI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82435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tsikko teksti oma kuva sininen pall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2976" y="1123950"/>
            <a:ext cx="3192895" cy="1600200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fi-FI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4265" y="2981325"/>
            <a:ext cx="3192895" cy="2887662"/>
          </a:xfrm>
        </p:spPr>
        <p:txBody>
          <a:bodyPr lIns="0" tIns="0" rIns="0" bIns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i-FI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C5E50-87A3-3D42-B92C-089DEE4036C8}" type="datetime1">
              <a:rPr lang="fi-FI" smtClean="0"/>
              <a:t>9.10.2018</a:t>
            </a:fld>
            <a:endParaRPr lang="fi-F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Finnish Meteorological Institute | If not otherwise stated, all images by author, licence CC4BY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490E0-56B6-41B5-8D97-3F36419C3159}" type="slidenum">
              <a:rPr lang="fi-FI" smtClean="0"/>
              <a:t>‹#›</a:t>
            </a:fld>
            <a:endParaRPr lang="fi-FI"/>
          </a:p>
        </p:txBody>
      </p:sp>
      <p:sp>
        <p:nvSpPr>
          <p:cNvPr id="8" name="Oval 7"/>
          <p:cNvSpPr/>
          <p:nvPr userDrawn="1"/>
        </p:nvSpPr>
        <p:spPr>
          <a:xfrm>
            <a:off x="4120949" y="1115573"/>
            <a:ext cx="4833260" cy="4833260"/>
          </a:xfrm>
          <a:prstGeom prst="ellipse">
            <a:avLst/>
          </a:prstGeom>
          <a:solidFill>
            <a:srgbClr val="63B9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501962" y="1506098"/>
            <a:ext cx="4118164" cy="4127979"/>
          </a:xfrm>
        </p:spPr>
        <p:txBody>
          <a:bodyPr lIns="0" tIns="0" rIns="0" bIns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i-FI"/>
              <a:t>Click to edit Master text styles</a:t>
            </a:r>
          </a:p>
          <a:p>
            <a:pPr lvl="1"/>
            <a:r>
              <a:rPr lang="fi-FI"/>
              <a:t>Second level</a:t>
            </a:r>
          </a:p>
          <a:p>
            <a:pPr lvl="2"/>
            <a:r>
              <a:rPr lang="fi-FI"/>
              <a:t>Third level</a:t>
            </a:r>
          </a:p>
          <a:p>
            <a:pPr lvl="3"/>
            <a:r>
              <a:rPr lang="fi-FI"/>
              <a:t>Fourth level</a:t>
            </a:r>
          </a:p>
          <a:p>
            <a:pPr lvl="4"/>
            <a:r>
              <a:rPr lang="fi-FI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02587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tsikko teksti elementtialu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2976" y="1266825"/>
            <a:ext cx="3192895" cy="1600200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fi-FI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46741" y="1276350"/>
            <a:ext cx="5011698" cy="4594227"/>
          </a:xfrm>
        </p:spPr>
        <p:txBody>
          <a:bodyPr lIns="0" tIns="0" rIns="0" bIns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i-FI"/>
              <a:t>Click to edit Master text styles</a:t>
            </a:r>
          </a:p>
          <a:p>
            <a:pPr lvl="1"/>
            <a:r>
              <a:rPr lang="fi-FI"/>
              <a:t>Second level</a:t>
            </a:r>
          </a:p>
          <a:p>
            <a:pPr lvl="2"/>
            <a:r>
              <a:rPr lang="fi-FI"/>
              <a:t>Third level</a:t>
            </a:r>
          </a:p>
          <a:p>
            <a:pPr lvl="3"/>
            <a:r>
              <a:rPr lang="fi-FI"/>
              <a:t>Fourth level</a:t>
            </a:r>
          </a:p>
          <a:p>
            <a:pPr lvl="4"/>
            <a:r>
              <a:rPr lang="fi-FI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2975" y="2962274"/>
            <a:ext cx="3192895" cy="2898777"/>
          </a:xfrm>
        </p:spPr>
        <p:txBody>
          <a:bodyPr lIns="0" tIns="0" rIns="0" bIns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i-FI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D513EE-6490-D943-ADB3-146A8E27210E}" type="datetime1">
              <a:rPr lang="fi-FI" smtClean="0"/>
              <a:t>9.10.2018</a:t>
            </a:fld>
            <a:endParaRPr lang="fi-F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Finnish Meteorological Institute | If not otherwise stated, all images by author, licence CC4BY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490E0-56B6-41B5-8D97-3F36419C3159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098404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äliotsikko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30794" y="2232425"/>
            <a:ext cx="8588255" cy="2201862"/>
          </a:xfrm>
        </p:spPr>
        <p:txBody>
          <a:bodyPr anchor="ctr" anchorCtr="0">
            <a:normAutofit/>
          </a:bodyPr>
          <a:lstStyle>
            <a:lvl1pPr algn="ctr">
              <a:defRPr sz="4000"/>
            </a:lvl1pPr>
          </a:lstStyle>
          <a:p>
            <a:r>
              <a:rPr lang="fi-FI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050"/>
            </a:lvl1pPr>
          </a:lstStyle>
          <a:p>
            <a:fld id="{123340CA-84CD-7246-A010-24402833AD96}" type="datetime1">
              <a:rPr lang="fi-FI" smtClean="0"/>
              <a:t>9.10.2018</a:t>
            </a:fld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50"/>
            </a:lvl1pPr>
          </a:lstStyle>
          <a:p>
            <a:r>
              <a:rPr lang="fi-FI"/>
              <a:t>Finnish Meteorological Institute | If not otherwise stated, all images by author, licence CC4BY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91628" y="6356352"/>
            <a:ext cx="2227421" cy="365125"/>
          </a:xfrm>
        </p:spPr>
        <p:txBody>
          <a:bodyPr/>
          <a:lstStyle/>
          <a:p>
            <a:fld id="{2CC490E0-56B6-41B5-8D97-3F36419C3159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10824276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väliotsikko ja alaotsikko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2976" y="1271752"/>
            <a:ext cx="8538448" cy="2596056"/>
          </a:xfrm>
        </p:spPr>
        <p:txBody>
          <a:bodyPr anchor="b" anchorCtr="0">
            <a:normAutofit/>
          </a:bodyPr>
          <a:lstStyle>
            <a:lvl1pPr algn="ctr">
              <a:defRPr sz="4000"/>
            </a:lvl1pPr>
          </a:lstStyle>
          <a:p>
            <a:r>
              <a:rPr lang="fi-FI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7345" y="4141077"/>
            <a:ext cx="8538448" cy="1471448"/>
          </a:xfrm>
        </p:spPr>
        <p:txBody>
          <a:bodyPr lIns="0" tIns="0" rIns="0" bIns="0"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i-FI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112E3E-7781-7D45-9ED2-6716B94521B4}" type="datetime1">
              <a:rPr lang="fi-FI" smtClean="0"/>
              <a:t>9.10.2018</a:t>
            </a:fld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Finnish Meteorological Institute | If not otherwise stated, all images by author, licence CC4BY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490E0-56B6-41B5-8D97-3F36419C3159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37523808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tsikko ja kaksi bulletinpalstaa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2501" y="2066928"/>
            <a:ext cx="4207351" cy="4200521"/>
          </a:xfrm>
        </p:spPr>
        <p:txBody>
          <a:bodyPr/>
          <a:lstStyle/>
          <a:p>
            <a:pPr lvl="0"/>
            <a:r>
              <a:rPr lang="fi-FI"/>
              <a:t>Click to edit Master text styles</a:t>
            </a:r>
          </a:p>
          <a:p>
            <a:pPr lvl="1"/>
            <a:r>
              <a:rPr lang="fi-FI"/>
              <a:t>Second level</a:t>
            </a:r>
          </a:p>
          <a:p>
            <a:pPr lvl="2"/>
            <a:r>
              <a:rPr lang="fi-FI"/>
              <a:t>Third level</a:t>
            </a:r>
          </a:p>
          <a:p>
            <a:pPr lvl="3"/>
            <a:r>
              <a:rPr lang="fi-FI"/>
              <a:t>Fourth level</a:t>
            </a:r>
          </a:p>
          <a:p>
            <a:pPr lvl="4"/>
            <a:r>
              <a:rPr lang="fi-FI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64073" y="2066928"/>
            <a:ext cx="4207351" cy="4200521"/>
          </a:xfrm>
        </p:spPr>
        <p:txBody>
          <a:bodyPr/>
          <a:lstStyle/>
          <a:p>
            <a:pPr lvl="0"/>
            <a:r>
              <a:rPr lang="fi-FI"/>
              <a:t>Click to edit Master text styles</a:t>
            </a:r>
          </a:p>
          <a:p>
            <a:pPr lvl="1"/>
            <a:r>
              <a:rPr lang="fi-FI"/>
              <a:t>Second level</a:t>
            </a:r>
          </a:p>
          <a:p>
            <a:pPr lvl="2"/>
            <a:r>
              <a:rPr lang="fi-FI"/>
              <a:t>Third level</a:t>
            </a:r>
          </a:p>
          <a:p>
            <a:pPr lvl="3"/>
            <a:r>
              <a:rPr lang="fi-FI"/>
              <a:t>Fourth level</a:t>
            </a:r>
          </a:p>
          <a:p>
            <a:pPr lvl="4"/>
            <a:r>
              <a:rPr lang="fi-FI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CF84E8-7764-8546-AFBF-1BA39FE8F90A}" type="datetime1">
              <a:rPr lang="fi-FI" smtClean="0"/>
              <a:t>9.10.2018</a:t>
            </a:fld>
            <a:endParaRPr lang="fi-F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Finnish Meteorological Institute | If not otherwise stated, all images by author, licence CC4BY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490E0-56B6-41B5-8D97-3F36419C3159}" type="slidenum">
              <a:rPr lang="fi-FI" smtClean="0"/>
              <a:t>‹#›</a:t>
            </a:fld>
            <a:endParaRPr lang="fi-FI"/>
          </a:p>
        </p:txBody>
      </p:sp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631991" y="706258"/>
            <a:ext cx="7840370" cy="1325563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fi-FI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442314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tsikko alaotsikot bulletinpalstat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4267" y="2057399"/>
            <a:ext cx="4188015" cy="714375"/>
          </a:xfrm>
        </p:spPr>
        <p:txBody>
          <a:bodyPr lIns="0" tIns="0" rIns="0" bIns="0" anchor="t" anchorCtr="0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i-FI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4267" y="2881310"/>
            <a:ext cx="4188015" cy="3335339"/>
          </a:xfrm>
        </p:spPr>
        <p:txBody>
          <a:bodyPr/>
          <a:lstStyle/>
          <a:p>
            <a:pPr lvl="0"/>
            <a:r>
              <a:rPr lang="fi-FI"/>
              <a:t>Click to edit Master text styles</a:t>
            </a:r>
          </a:p>
          <a:p>
            <a:pPr lvl="1"/>
            <a:r>
              <a:rPr lang="fi-FI"/>
              <a:t>Second level</a:t>
            </a:r>
          </a:p>
          <a:p>
            <a:pPr lvl="2"/>
            <a:r>
              <a:rPr lang="fi-FI"/>
              <a:t>Third level</a:t>
            </a:r>
          </a:p>
          <a:p>
            <a:pPr lvl="3"/>
            <a:r>
              <a:rPr lang="fi-FI"/>
              <a:t>Fourth level</a:t>
            </a:r>
          </a:p>
          <a:p>
            <a:pPr lvl="4"/>
            <a:r>
              <a:rPr lang="fi-FI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49825" y="2057399"/>
            <a:ext cx="4208641" cy="714375"/>
          </a:xfrm>
        </p:spPr>
        <p:txBody>
          <a:bodyPr lIns="0" tIns="0" rIns="0" bIns="0" anchor="t" anchorCtr="0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i-FI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964073" y="2881310"/>
            <a:ext cx="4208641" cy="3335339"/>
          </a:xfrm>
        </p:spPr>
        <p:txBody>
          <a:bodyPr/>
          <a:lstStyle/>
          <a:p>
            <a:pPr lvl="0"/>
            <a:r>
              <a:rPr lang="fi-FI"/>
              <a:t>Click to edit Master text styles</a:t>
            </a:r>
          </a:p>
          <a:p>
            <a:pPr lvl="1"/>
            <a:r>
              <a:rPr lang="fi-FI"/>
              <a:t>Second level</a:t>
            </a:r>
          </a:p>
          <a:p>
            <a:pPr lvl="2"/>
            <a:r>
              <a:rPr lang="fi-FI"/>
              <a:t>Third level</a:t>
            </a:r>
          </a:p>
          <a:p>
            <a:pPr lvl="3"/>
            <a:r>
              <a:rPr lang="fi-FI"/>
              <a:t>Fourth level</a:t>
            </a:r>
          </a:p>
          <a:p>
            <a:pPr lvl="4"/>
            <a:r>
              <a:rPr lang="fi-FI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139D70-23AD-CA4A-8DB4-975659E68036}" type="datetime1">
              <a:rPr lang="fi-FI" smtClean="0"/>
              <a:t>9.10.2018</a:t>
            </a:fld>
            <a:endParaRPr lang="fi-FI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Finnish Meteorological Institute | If not otherwise stated, all images by author, licence CC4BY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490E0-56B6-41B5-8D97-3F36419C3159}" type="slidenum">
              <a:rPr lang="fi-FI" smtClean="0"/>
              <a:t>‹#›</a:t>
            </a:fld>
            <a:endParaRPr lang="fi-FI"/>
          </a:p>
        </p:txBody>
      </p:sp>
      <p:sp>
        <p:nvSpPr>
          <p:cNvPr id="11" name="Title Placeholder 1"/>
          <p:cNvSpPr>
            <a:spLocks noGrp="1"/>
          </p:cNvSpPr>
          <p:nvPr>
            <p:ph type="title"/>
          </p:nvPr>
        </p:nvSpPr>
        <p:spPr>
          <a:xfrm>
            <a:off x="631991" y="706258"/>
            <a:ext cx="7840370" cy="1325563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fi-FI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046001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tsikko teksti kuva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2976" y="1266825"/>
            <a:ext cx="4683121" cy="1600200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fi-FI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4265" y="2981325"/>
            <a:ext cx="4681832" cy="2887662"/>
          </a:xfrm>
        </p:spPr>
        <p:txBody>
          <a:bodyPr lIns="0" tIns="0" rIns="0" bIns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i-FI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1A80C6-FF84-BB49-B679-04E6BC720120}" type="datetime1">
              <a:rPr lang="fi-FI" smtClean="0"/>
              <a:t>9.10.2018</a:t>
            </a:fld>
            <a:endParaRPr lang="fi-F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Finnish Meteorological Institute | If not otherwise stated, all images by author, licence CC4BY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490E0-56B6-41B5-8D97-3F36419C3159}" type="slidenum">
              <a:rPr lang="fi-FI" smtClean="0"/>
              <a:t>‹#›</a:t>
            </a:fld>
            <a:endParaRPr lang="fi-FI"/>
          </a:p>
        </p:txBody>
      </p:sp>
      <p:sp>
        <p:nvSpPr>
          <p:cNvPr id="8" name="Oval 7"/>
          <p:cNvSpPr/>
          <p:nvPr userDrawn="1"/>
        </p:nvSpPr>
        <p:spPr>
          <a:xfrm>
            <a:off x="5431107" y="1201298"/>
            <a:ext cx="4208902" cy="420890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pic>
        <p:nvPicPr>
          <p:cNvPr id="10" name="Picture 9"/>
          <p:cNvPicPr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4854" y="1435045"/>
            <a:ext cx="3741409" cy="3741409"/>
          </a:xfrm>
          <a:prstGeom prst="ellipse">
            <a:avLst/>
          </a:prstGeom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</p:pic>
    </p:spTree>
    <p:extLst>
      <p:ext uri="{BB962C8B-B14F-4D97-AF65-F5344CB8AC3E}">
        <p14:creationId xmlns:p14="http://schemas.microsoft.com/office/powerpoint/2010/main" val="176781238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Otsikko teksti kuva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2976" y="1266825"/>
            <a:ext cx="4683121" cy="1600200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fi-FI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4265" y="2981325"/>
            <a:ext cx="4681832" cy="2887662"/>
          </a:xfrm>
        </p:spPr>
        <p:txBody>
          <a:bodyPr lIns="0" tIns="0" rIns="0" bIns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i-FI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F7CE3-1500-3D43-BA1C-BAD632F8DC89}" type="datetime1">
              <a:rPr lang="fi-FI" smtClean="0"/>
              <a:t>9.10.2018</a:t>
            </a:fld>
            <a:endParaRPr lang="fi-F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Finnish Meteorological Institute | If not otherwise stated, all images by author, licence CC4BY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490E0-56B6-41B5-8D97-3F36419C3159}" type="slidenum">
              <a:rPr lang="fi-FI" smtClean="0"/>
              <a:t>‹#›</a:t>
            </a:fld>
            <a:endParaRPr lang="fi-FI"/>
          </a:p>
        </p:txBody>
      </p:sp>
      <p:sp>
        <p:nvSpPr>
          <p:cNvPr id="8" name="Oval 7"/>
          <p:cNvSpPr/>
          <p:nvPr userDrawn="1"/>
        </p:nvSpPr>
        <p:spPr>
          <a:xfrm>
            <a:off x="5431107" y="1201298"/>
            <a:ext cx="4208902" cy="420890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pic>
        <p:nvPicPr>
          <p:cNvPr id="10" name="Picture 9"/>
          <p:cNvPicPr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4854" y="1435045"/>
            <a:ext cx="3741409" cy="3741409"/>
          </a:xfrm>
          <a:prstGeom prst="ellipse">
            <a:avLst/>
          </a:prstGeom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</p:pic>
    </p:spTree>
    <p:extLst>
      <p:ext uri="{BB962C8B-B14F-4D97-AF65-F5344CB8AC3E}">
        <p14:creationId xmlns:p14="http://schemas.microsoft.com/office/powerpoint/2010/main" val="333314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Etukansi tekstill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3011" y="1994232"/>
            <a:ext cx="8629789" cy="1400610"/>
          </a:xfrm>
        </p:spPr>
        <p:txBody>
          <a:bodyPr>
            <a:normAutofit/>
          </a:bodyPr>
          <a:lstStyle>
            <a:lvl1pPr algn="ctr">
              <a:defRPr sz="4000">
                <a:solidFill>
                  <a:srgbClr val="63B9E9"/>
                </a:solidFill>
              </a:defRPr>
            </a:lvl1pPr>
          </a:lstStyle>
          <a:p>
            <a:r>
              <a:rPr lang="fi-FI"/>
              <a:t>Click to edit Master title style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8" y="4033864"/>
            <a:ext cx="9888392" cy="2834646"/>
          </a:xfrm>
          <a:prstGeom prst="rect">
            <a:avLst/>
          </a:prstGeom>
        </p:spPr>
      </p:pic>
      <p:pic>
        <p:nvPicPr>
          <p:cNvPr id="5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009" y="204445"/>
            <a:ext cx="3315092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31674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tsikko teksti vihreä pallo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2976" y="1266825"/>
            <a:ext cx="4683121" cy="1600200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fi-FI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4265" y="2981325"/>
            <a:ext cx="4681832" cy="2887662"/>
          </a:xfrm>
        </p:spPr>
        <p:txBody>
          <a:bodyPr lIns="0" tIns="0" rIns="0" bIns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i-FI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0275E-950F-8D48-B8A5-B9E3A4D4E463}" type="datetime1">
              <a:rPr lang="fi-FI" smtClean="0"/>
              <a:t>9.10.2018</a:t>
            </a:fld>
            <a:endParaRPr lang="fi-F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Finnish Meteorological Institute | If not otherwise stated, all images by author, licence CC4BY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490E0-56B6-41B5-8D97-3F36419C3159}" type="slidenum">
              <a:rPr lang="fi-FI" smtClean="0"/>
              <a:t>‹#›</a:t>
            </a:fld>
            <a:endParaRPr lang="fi-FI"/>
          </a:p>
        </p:txBody>
      </p:sp>
      <p:sp>
        <p:nvSpPr>
          <p:cNvPr id="8" name="Oval 7"/>
          <p:cNvSpPr/>
          <p:nvPr userDrawn="1"/>
        </p:nvSpPr>
        <p:spPr>
          <a:xfrm>
            <a:off x="5431107" y="1201298"/>
            <a:ext cx="4208902" cy="420890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54188531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tsikko teksti sininen pallo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2976" y="1266825"/>
            <a:ext cx="4683121" cy="1600200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fi-FI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4265" y="2981325"/>
            <a:ext cx="4681832" cy="2887662"/>
          </a:xfrm>
        </p:spPr>
        <p:txBody>
          <a:bodyPr lIns="0" tIns="0" rIns="0" bIns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i-FI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00AFE-25E6-DA4D-A60B-4CDC0F138989}" type="datetime1">
              <a:rPr lang="fi-FI" smtClean="0"/>
              <a:t>9.10.2018</a:t>
            </a:fld>
            <a:endParaRPr lang="fi-F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Finnish Meteorological Institute | If not otherwise stated, all images by author, licence CC4BY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490E0-56B6-41B5-8D97-3F36419C3159}" type="slidenum">
              <a:rPr lang="fi-FI" smtClean="0"/>
              <a:t>‹#›</a:t>
            </a:fld>
            <a:endParaRPr lang="fi-FI"/>
          </a:p>
        </p:txBody>
      </p:sp>
      <p:sp>
        <p:nvSpPr>
          <p:cNvPr id="8" name="Oval 7"/>
          <p:cNvSpPr/>
          <p:nvPr userDrawn="1"/>
        </p:nvSpPr>
        <p:spPr>
          <a:xfrm>
            <a:off x="5431107" y="1201298"/>
            <a:ext cx="4208902" cy="4208902"/>
          </a:xfrm>
          <a:prstGeom prst="ellipse">
            <a:avLst/>
          </a:prstGeom>
          <a:solidFill>
            <a:srgbClr val="63B9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29169614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tsikko teksti keltainen pallo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2976" y="1266825"/>
            <a:ext cx="4683121" cy="1600200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fi-FI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4265" y="2981325"/>
            <a:ext cx="4681832" cy="2887662"/>
          </a:xfrm>
        </p:spPr>
        <p:txBody>
          <a:bodyPr lIns="0" tIns="0" rIns="0" bIns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i-FI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19B038-74F9-3E43-84AF-0D1006713724}" type="datetime1">
              <a:rPr lang="fi-FI" smtClean="0"/>
              <a:t>9.10.2018</a:t>
            </a:fld>
            <a:endParaRPr lang="fi-F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Finnish Meteorological Institute | If not otherwise stated, all images by author, licence CC4BY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490E0-56B6-41B5-8D97-3F36419C3159}" type="slidenum">
              <a:rPr lang="fi-FI" smtClean="0"/>
              <a:t>‹#›</a:t>
            </a:fld>
            <a:endParaRPr lang="fi-FI"/>
          </a:p>
        </p:txBody>
      </p:sp>
      <p:sp>
        <p:nvSpPr>
          <p:cNvPr id="8" name="Oval 7"/>
          <p:cNvSpPr/>
          <p:nvPr userDrawn="1"/>
        </p:nvSpPr>
        <p:spPr>
          <a:xfrm>
            <a:off x="5431107" y="1201298"/>
            <a:ext cx="4208902" cy="4208902"/>
          </a:xfrm>
          <a:prstGeom prst="ellipse">
            <a:avLst/>
          </a:prstGeom>
          <a:solidFill>
            <a:srgbClr val="F7B3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71188218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Otsikko ja pystysuora teksti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2501" y="1279527"/>
            <a:ext cx="8538448" cy="1325563"/>
          </a:xfrm>
        </p:spPr>
        <p:txBody>
          <a:bodyPr anchor="t" anchorCtr="0"/>
          <a:lstStyle/>
          <a:p>
            <a:r>
              <a:rPr lang="fi-FI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42501" y="2856708"/>
            <a:ext cx="7196574" cy="3248026"/>
          </a:xfrm>
        </p:spPr>
        <p:txBody>
          <a:bodyPr vert="eaVert"/>
          <a:lstStyle/>
          <a:p>
            <a:pPr lvl="0"/>
            <a:r>
              <a:rPr lang="fi-FI"/>
              <a:t>Click to edit Master text styles</a:t>
            </a:r>
          </a:p>
          <a:p>
            <a:pPr lvl="1"/>
            <a:r>
              <a:rPr lang="fi-FI"/>
              <a:t>Second level</a:t>
            </a:r>
          </a:p>
          <a:p>
            <a:pPr lvl="2"/>
            <a:r>
              <a:rPr lang="fi-FI"/>
              <a:t>Third level</a:t>
            </a:r>
          </a:p>
          <a:p>
            <a:pPr lvl="3"/>
            <a:r>
              <a:rPr lang="fi-FI"/>
              <a:t>Fourth level</a:t>
            </a:r>
          </a:p>
          <a:p>
            <a:pPr lvl="4"/>
            <a:r>
              <a:rPr lang="fi-FI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DAE71-5435-9647-9180-CE3E95AFA7DF}" type="datetime1">
              <a:rPr lang="fi-FI" smtClean="0"/>
              <a:t>9.10.2018</a:t>
            </a:fld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Finnish Meteorological Institute | If not otherwise stated, all images by author, licence CC4BY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490E0-56B6-41B5-8D97-3F36419C3159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42369140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Pystysuora otsikko ja teksti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179563" y="1276349"/>
            <a:ext cx="2134612" cy="4900613"/>
          </a:xfrm>
        </p:spPr>
        <p:txBody>
          <a:bodyPr vert="eaVert"/>
          <a:lstStyle/>
          <a:p>
            <a:r>
              <a:rPr lang="fi-FI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602" y="1276349"/>
            <a:ext cx="5367773" cy="4900613"/>
          </a:xfrm>
        </p:spPr>
        <p:txBody>
          <a:bodyPr vert="eaVert" lIns="0" tIns="0" rIns="0" bIns="0"/>
          <a:lstStyle/>
          <a:p>
            <a:pPr lvl="0"/>
            <a:r>
              <a:rPr lang="fi-FI"/>
              <a:t>Click to edit Master text styles</a:t>
            </a:r>
          </a:p>
          <a:p>
            <a:pPr lvl="1"/>
            <a:r>
              <a:rPr lang="fi-FI"/>
              <a:t>Second level</a:t>
            </a:r>
          </a:p>
          <a:p>
            <a:pPr lvl="2"/>
            <a:r>
              <a:rPr lang="fi-FI"/>
              <a:t>Third level</a:t>
            </a:r>
          </a:p>
          <a:p>
            <a:pPr lvl="3"/>
            <a:r>
              <a:rPr lang="fi-FI"/>
              <a:t>Fourth level</a:t>
            </a:r>
          </a:p>
          <a:p>
            <a:pPr lvl="4"/>
            <a:r>
              <a:rPr lang="fi-FI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ECE9D-0F2F-7B4E-9D29-B98628CCD7E1}" type="datetime1">
              <a:rPr lang="fi-FI" smtClean="0"/>
              <a:t>9.10.2018</a:t>
            </a:fld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Finnish Meteorological Institute | If not otherwise stated, all images by author, licence CC4BY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490E0-56B6-41B5-8D97-3F36419C3159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39200826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akakansi logolla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1777210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akakansi yhteystiedoilla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 userDrawn="1"/>
        </p:nvSpPr>
        <p:spPr>
          <a:xfrm>
            <a:off x="874424" y="4404523"/>
            <a:ext cx="2029132" cy="84638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fi-FI" sz="11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Ilmatieteen laitos</a:t>
            </a:r>
          </a:p>
          <a:p>
            <a:pPr algn="l"/>
            <a:r>
              <a:rPr lang="fi-FI" sz="11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Erik </a:t>
            </a:r>
            <a:r>
              <a:rPr lang="fi-FI" sz="1100" kern="12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Palménin</a:t>
            </a:r>
            <a:r>
              <a:rPr lang="fi-FI" sz="11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aukio 1, </a:t>
            </a:r>
          </a:p>
          <a:p>
            <a:pPr algn="l"/>
            <a:r>
              <a:rPr lang="fi-FI" sz="11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00560 Helsinki</a:t>
            </a:r>
          </a:p>
          <a:p>
            <a:pPr algn="l"/>
            <a:r>
              <a:rPr lang="fi-FI" sz="11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PL 503, 00101 Helsinki, </a:t>
            </a:r>
          </a:p>
          <a:p>
            <a:pPr algn="l"/>
            <a:r>
              <a:rPr lang="fi-FI" sz="11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puh. 029 539 1000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5170042" y="4404523"/>
            <a:ext cx="2245443" cy="84638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fi-FI" sz="1100" b="1" kern="12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Finnish</a:t>
            </a:r>
            <a:r>
              <a:rPr lang="fi-FI" sz="11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i-FI" sz="1100" b="1" kern="12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Meteorological</a:t>
            </a:r>
            <a:r>
              <a:rPr lang="fi-FI" sz="11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Institute</a:t>
            </a:r>
          </a:p>
          <a:p>
            <a:pPr algn="l"/>
            <a:r>
              <a:rPr lang="fi-FI" sz="11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Erik </a:t>
            </a:r>
            <a:r>
              <a:rPr lang="fi-FI" sz="1100" kern="12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Palménin</a:t>
            </a:r>
            <a:r>
              <a:rPr lang="fi-FI" sz="11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aukio 1, </a:t>
            </a:r>
          </a:p>
          <a:p>
            <a:pPr algn="l"/>
            <a:r>
              <a:rPr lang="fi-FI" sz="11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FI-00560 Helsinki</a:t>
            </a:r>
          </a:p>
          <a:p>
            <a:pPr algn="l"/>
            <a:r>
              <a:rPr lang="fi-FI" sz="1100" kern="12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P.O.Box</a:t>
            </a:r>
            <a:r>
              <a:rPr lang="fi-FI" sz="11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503, FI-00101 Helsinki</a:t>
            </a:r>
          </a:p>
          <a:p>
            <a:pPr algn="l"/>
            <a:r>
              <a:rPr lang="fi-FI" sz="11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tel. +358 29 539 1000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2966928" y="4410173"/>
            <a:ext cx="2029132" cy="84638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sv-SE" sz="11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Meteorologiska institutet</a:t>
            </a:r>
          </a:p>
          <a:p>
            <a:pPr algn="l"/>
            <a:r>
              <a:rPr lang="sv-SE" sz="11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Erik Palméns plats 1, </a:t>
            </a:r>
          </a:p>
          <a:p>
            <a:pPr algn="l"/>
            <a:r>
              <a:rPr lang="sv-SE" sz="11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00560 Helsingfors</a:t>
            </a:r>
          </a:p>
          <a:p>
            <a:pPr algn="l"/>
            <a:r>
              <a:rPr lang="sv-SE" sz="11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PB 503, 00101 Helsingfors</a:t>
            </a:r>
          </a:p>
          <a:p>
            <a:pPr algn="l"/>
            <a:r>
              <a:rPr lang="sv-SE" sz="11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tel. 029 539 1000</a:t>
            </a:r>
            <a:endParaRPr lang="fi-FI" sz="1100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" name="TextBox 11"/>
          <p:cNvSpPr txBox="1"/>
          <p:nvPr userDrawn="1"/>
        </p:nvSpPr>
        <p:spPr>
          <a:xfrm>
            <a:off x="2972302" y="5764170"/>
            <a:ext cx="7187420" cy="2000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fi-FI" sz="1300" b="1" kern="12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Twitter</a:t>
            </a:r>
            <a:r>
              <a:rPr lang="fi-FI" sz="13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:</a:t>
            </a:r>
            <a:r>
              <a:rPr lang="fi-FI" sz="1300" b="1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@meteorologit ja @</a:t>
            </a:r>
            <a:r>
              <a:rPr lang="fi-FI" sz="1300" b="1" kern="1200" baseline="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IlmaTiede</a:t>
            </a:r>
            <a:r>
              <a:rPr lang="fi-FI" sz="1300" b="1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    </a:t>
            </a:r>
            <a:r>
              <a:rPr lang="fi-FI" sz="1300" b="1" kern="1200" baseline="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Facebook</a:t>
            </a:r>
            <a:r>
              <a:rPr lang="fi-FI" sz="1300" b="1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: </a:t>
            </a:r>
            <a:r>
              <a:rPr lang="fi-FI" sz="1300" b="1" kern="1200" baseline="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FMIBeta</a:t>
            </a:r>
            <a:endParaRPr lang="fi-FI" sz="1300" b="1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1154466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c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14462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, kiekura, tekstit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642501" y="702248"/>
            <a:ext cx="7545005" cy="1325563"/>
          </a:xfrm>
        </p:spPr>
        <p:txBody>
          <a:bodyPr/>
          <a:lstStyle>
            <a:lvl1pPr>
              <a:defRPr>
                <a:solidFill>
                  <a:srgbClr val="63B9E9"/>
                </a:solidFill>
              </a:defRPr>
            </a:lvl1pPr>
          </a:lstStyle>
          <a:p>
            <a:r>
              <a:rPr lang="fi-FI"/>
              <a:t>Click to edit Master title style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642500" y="2046861"/>
            <a:ext cx="8599095" cy="4242814"/>
          </a:xfrm>
        </p:spPr>
        <p:txBody>
          <a:bodyPr/>
          <a:lstStyle>
            <a:lvl1pPr>
              <a:buClr>
                <a:schemeClr val="bg1">
                  <a:lumMod val="65000"/>
                </a:schemeClr>
              </a:buClr>
              <a:defRPr/>
            </a:lvl1pPr>
          </a:lstStyle>
          <a:p>
            <a:pPr lvl="0"/>
            <a:r>
              <a:rPr lang="fi-FI"/>
              <a:t>Click to edit Master text styles</a:t>
            </a:r>
          </a:p>
          <a:p>
            <a:pPr lvl="1"/>
            <a:r>
              <a:rPr lang="fi-FI"/>
              <a:t>Second level</a:t>
            </a:r>
          </a:p>
          <a:p>
            <a:pPr lvl="2"/>
            <a:r>
              <a:rPr lang="fi-FI"/>
              <a:t>Third level</a:t>
            </a:r>
          </a:p>
          <a:p>
            <a:pPr lvl="3"/>
            <a:r>
              <a:rPr lang="fi-FI"/>
              <a:t>Fourth level</a:t>
            </a:r>
          </a:p>
          <a:p>
            <a:pPr lvl="4"/>
            <a:r>
              <a:rPr lang="fi-FI"/>
              <a:t>Fifth level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632976" y="6356352"/>
            <a:ext cx="2227421" cy="365125"/>
          </a:xfrm>
        </p:spPr>
        <p:txBody>
          <a:bodyPr/>
          <a:lstStyle>
            <a:lvl1pPr>
              <a:defRPr sz="1050"/>
            </a:lvl1pPr>
          </a:lstStyle>
          <a:p>
            <a:fld id="{53689B70-8368-3F40-96FE-AB706E3B8B2C}" type="datetime1">
              <a:rPr lang="fi-FI" smtClean="0"/>
              <a:t>9.10.2018</a:t>
            </a:fld>
            <a:endParaRPr lang="fi-FI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279259" y="6356352"/>
            <a:ext cx="3341132" cy="365125"/>
          </a:xfrm>
        </p:spPr>
        <p:txBody>
          <a:bodyPr/>
          <a:lstStyle>
            <a:lvl1pPr>
              <a:defRPr sz="1050"/>
            </a:lvl1pPr>
          </a:lstStyle>
          <a:p>
            <a:r>
              <a:rPr lang="fi-FI"/>
              <a:t>Finnish Meteorological Institute | If not otherwise stated, all images by author, licence CC4BY</a:t>
            </a: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91628" y="6356352"/>
            <a:ext cx="2227421" cy="365125"/>
          </a:xfrm>
        </p:spPr>
        <p:txBody>
          <a:bodyPr/>
          <a:lstStyle>
            <a:lvl1pPr>
              <a:defRPr sz="105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2CC490E0-56B6-41B5-8D97-3F36419C3159}" type="slidenum">
              <a:rPr lang="fi-FI" smtClean="0"/>
              <a:pPr/>
              <a:t>‹#›</a:t>
            </a:fld>
            <a:endParaRPr lang="fi-FI"/>
          </a:p>
        </p:txBody>
      </p:sp>
      <p:pic>
        <p:nvPicPr>
          <p:cNvPr id="13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009" y="204445"/>
            <a:ext cx="3315092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7011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logo, kiekura, tekstit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642501" y="702248"/>
            <a:ext cx="7545005" cy="1325563"/>
          </a:xfrm>
        </p:spPr>
        <p:txBody>
          <a:bodyPr/>
          <a:lstStyle>
            <a:lvl1pPr>
              <a:defRPr>
                <a:solidFill>
                  <a:srgbClr val="63B9E9"/>
                </a:solidFill>
              </a:defRPr>
            </a:lvl1pPr>
          </a:lstStyle>
          <a:p>
            <a:r>
              <a:rPr lang="fi-FI"/>
              <a:t>Click to edit Master title style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642500" y="2046861"/>
            <a:ext cx="8599095" cy="4242814"/>
          </a:xfrm>
        </p:spPr>
        <p:txBody>
          <a:bodyPr/>
          <a:lstStyle>
            <a:lvl1pPr>
              <a:buClr>
                <a:schemeClr val="bg1">
                  <a:lumMod val="65000"/>
                </a:schemeClr>
              </a:buClr>
              <a:defRPr/>
            </a:lvl1pPr>
          </a:lstStyle>
          <a:p>
            <a:pPr lvl="0"/>
            <a:r>
              <a:rPr lang="fi-FI"/>
              <a:t>Click to edit Master text styles</a:t>
            </a:r>
          </a:p>
          <a:p>
            <a:pPr lvl="1"/>
            <a:r>
              <a:rPr lang="fi-FI"/>
              <a:t>Second level</a:t>
            </a:r>
          </a:p>
          <a:p>
            <a:pPr lvl="2"/>
            <a:r>
              <a:rPr lang="fi-FI"/>
              <a:t>Third level</a:t>
            </a:r>
          </a:p>
          <a:p>
            <a:pPr lvl="3"/>
            <a:r>
              <a:rPr lang="fi-FI"/>
              <a:t>Fourth level</a:t>
            </a:r>
          </a:p>
          <a:p>
            <a:pPr lvl="4"/>
            <a:r>
              <a:rPr lang="fi-FI"/>
              <a:t>Fifth level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632976" y="6356352"/>
            <a:ext cx="2227421" cy="365125"/>
          </a:xfrm>
        </p:spPr>
        <p:txBody>
          <a:bodyPr/>
          <a:lstStyle>
            <a:lvl1pPr>
              <a:defRPr sz="1050"/>
            </a:lvl1pPr>
          </a:lstStyle>
          <a:p>
            <a:fld id="{CF6B407D-F30C-3A48-8205-B2F2FAA1F6B3}" type="datetime1">
              <a:rPr lang="fi-FI" smtClean="0"/>
              <a:t>9.10.2018</a:t>
            </a:fld>
            <a:endParaRPr lang="fi-FI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279259" y="6356352"/>
            <a:ext cx="3341132" cy="365125"/>
          </a:xfrm>
        </p:spPr>
        <p:txBody>
          <a:bodyPr/>
          <a:lstStyle>
            <a:lvl1pPr>
              <a:defRPr sz="1050"/>
            </a:lvl1pPr>
          </a:lstStyle>
          <a:p>
            <a:r>
              <a:rPr lang="fi-FI"/>
              <a:t>Finnish Meteorological Institute | If not otherwise stated, all images by author, licence CC4BY</a:t>
            </a: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91628" y="6356352"/>
            <a:ext cx="2227421" cy="365125"/>
          </a:xfrm>
        </p:spPr>
        <p:txBody>
          <a:bodyPr/>
          <a:lstStyle>
            <a:lvl1pPr>
              <a:defRPr sz="105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2CC490E0-56B6-41B5-8D97-3F36419C3159}" type="slidenum">
              <a:rPr lang="fi-FI" smtClean="0"/>
              <a:pPr/>
              <a:t>‹#›</a:t>
            </a:fld>
            <a:endParaRPr lang="fi-FI"/>
          </a:p>
        </p:txBody>
      </p:sp>
      <p:pic>
        <p:nvPicPr>
          <p:cNvPr id="13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009" y="204445"/>
            <a:ext cx="3315092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905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iehkura ja pallo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val 12"/>
          <p:cNvSpPr/>
          <p:nvPr userDrawn="1"/>
        </p:nvSpPr>
        <p:spPr>
          <a:xfrm>
            <a:off x="8990195" y="-724388"/>
            <a:ext cx="1506356" cy="1506356"/>
          </a:xfrm>
          <a:prstGeom prst="ellipse">
            <a:avLst/>
          </a:prstGeom>
          <a:solidFill>
            <a:srgbClr val="F7B3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4" name="Oval 13"/>
          <p:cNvSpPr/>
          <p:nvPr userDrawn="1"/>
        </p:nvSpPr>
        <p:spPr>
          <a:xfrm>
            <a:off x="8479432" y="4391025"/>
            <a:ext cx="3606176" cy="360617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641186" y="2044217"/>
            <a:ext cx="7840699" cy="4250197"/>
          </a:xfrm>
        </p:spPr>
        <p:txBody>
          <a:bodyPr/>
          <a:lstStyle/>
          <a:p>
            <a:pPr lvl="0"/>
            <a:r>
              <a:rPr lang="fi-FI"/>
              <a:t>Click to edit Master text styles</a:t>
            </a:r>
          </a:p>
          <a:p>
            <a:pPr lvl="1"/>
            <a:r>
              <a:rPr lang="fi-FI"/>
              <a:t>Second level</a:t>
            </a:r>
          </a:p>
          <a:p>
            <a:pPr lvl="2"/>
            <a:r>
              <a:rPr lang="fi-FI"/>
              <a:t>Third level</a:t>
            </a:r>
          </a:p>
          <a:p>
            <a:pPr lvl="3"/>
            <a:r>
              <a:rPr lang="fi-FI"/>
              <a:t>Fourth level</a:t>
            </a:r>
          </a:p>
          <a:p>
            <a:pPr lvl="4"/>
            <a:r>
              <a:rPr lang="fi-FI"/>
              <a:t>Fifth level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632976" y="6356352"/>
            <a:ext cx="2227421" cy="365125"/>
          </a:xfrm>
        </p:spPr>
        <p:txBody>
          <a:bodyPr/>
          <a:lstStyle>
            <a:lvl1pPr>
              <a:defRPr sz="1050"/>
            </a:lvl1pPr>
          </a:lstStyle>
          <a:p>
            <a:fld id="{BF34F779-DF12-4141-AA30-B2CAC7CA2DA7}" type="datetime1">
              <a:rPr lang="fi-FI" smtClean="0"/>
              <a:t>9.10.2018</a:t>
            </a:fld>
            <a:endParaRPr lang="fi-FI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279259" y="6356352"/>
            <a:ext cx="3341132" cy="365125"/>
          </a:xfrm>
        </p:spPr>
        <p:txBody>
          <a:bodyPr/>
          <a:lstStyle>
            <a:lvl1pPr>
              <a:defRPr sz="1050"/>
            </a:lvl1pPr>
          </a:lstStyle>
          <a:p>
            <a:r>
              <a:rPr lang="fi-FI"/>
              <a:t>Finnish Meteorological Institute | If not otherwise stated, all images by author, licence CC4BY</a:t>
            </a: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91628" y="6356352"/>
            <a:ext cx="2227421" cy="365125"/>
          </a:xfrm>
        </p:spPr>
        <p:txBody>
          <a:bodyPr/>
          <a:lstStyle>
            <a:lvl1pPr>
              <a:defRPr sz="105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2CC490E0-56B6-41B5-8D97-3F36419C3159}" type="slidenum">
              <a:rPr lang="fi-FI" smtClean="0"/>
              <a:pPr/>
              <a:t>‹#›</a:t>
            </a:fld>
            <a:endParaRPr lang="fi-FI"/>
          </a:p>
        </p:txBody>
      </p:sp>
      <p:sp>
        <p:nvSpPr>
          <p:cNvPr id="17" name="Title Placeholder 1"/>
          <p:cNvSpPr>
            <a:spLocks noGrp="1"/>
          </p:cNvSpPr>
          <p:nvPr>
            <p:ph type="title"/>
          </p:nvPr>
        </p:nvSpPr>
        <p:spPr>
          <a:xfrm>
            <a:off x="641516" y="706258"/>
            <a:ext cx="7840370" cy="1325563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fi-FI"/>
              <a:t>Click to edit Master title style</a:t>
            </a:r>
            <a:endParaRPr lang="en-US" dirty="0"/>
          </a:p>
        </p:txBody>
      </p:sp>
      <p:pic>
        <p:nvPicPr>
          <p:cNvPr id="15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009" y="204445"/>
            <a:ext cx="3315092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7886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iehkura ja oranssi pall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val 12"/>
          <p:cNvSpPr/>
          <p:nvPr userDrawn="1"/>
        </p:nvSpPr>
        <p:spPr>
          <a:xfrm>
            <a:off x="8990195" y="-724388"/>
            <a:ext cx="1506356" cy="1506356"/>
          </a:xfrm>
          <a:prstGeom prst="ellipse">
            <a:avLst/>
          </a:prstGeom>
          <a:solidFill>
            <a:srgbClr val="F7B3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642500" y="2046670"/>
            <a:ext cx="8476099" cy="4252530"/>
          </a:xfrm>
        </p:spPr>
        <p:txBody>
          <a:bodyPr/>
          <a:lstStyle/>
          <a:p>
            <a:pPr lvl="0"/>
            <a:r>
              <a:rPr lang="fi-FI"/>
              <a:t>Click to edit Master text styles</a:t>
            </a:r>
          </a:p>
          <a:p>
            <a:pPr lvl="1"/>
            <a:r>
              <a:rPr lang="fi-FI"/>
              <a:t>Second level</a:t>
            </a:r>
          </a:p>
          <a:p>
            <a:pPr lvl="2"/>
            <a:r>
              <a:rPr lang="fi-FI"/>
              <a:t>Third level</a:t>
            </a:r>
          </a:p>
          <a:p>
            <a:pPr lvl="3"/>
            <a:r>
              <a:rPr lang="fi-FI"/>
              <a:t>Fourth level</a:t>
            </a:r>
          </a:p>
          <a:p>
            <a:pPr lvl="4"/>
            <a:r>
              <a:rPr lang="fi-FI"/>
              <a:t>Fifth level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632976" y="6356352"/>
            <a:ext cx="2227421" cy="365125"/>
          </a:xfrm>
        </p:spPr>
        <p:txBody>
          <a:bodyPr/>
          <a:lstStyle>
            <a:lvl1pPr>
              <a:defRPr sz="1050"/>
            </a:lvl1pPr>
          </a:lstStyle>
          <a:p>
            <a:fld id="{E44D6ED7-F3D9-8943-90DC-9938C1D18307}" type="datetime1">
              <a:rPr lang="fi-FI" smtClean="0"/>
              <a:t>9.10.2018</a:t>
            </a:fld>
            <a:endParaRPr lang="fi-FI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279259" y="6356352"/>
            <a:ext cx="3341132" cy="365125"/>
          </a:xfrm>
        </p:spPr>
        <p:txBody>
          <a:bodyPr/>
          <a:lstStyle>
            <a:lvl1pPr>
              <a:defRPr sz="1050"/>
            </a:lvl1pPr>
          </a:lstStyle>
          <a:p>
            <a:r>
              <a:rPr lang="fi-FI"/>
              <a:t>Finnish Meteorological Institute | If not otherwise stated, all images by author, licence CC4BY</a:t>
            </a: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91628" y="6356352"/>
            <a:ext cx="2227421" cy="365125"/>
          </a:xfrm>
        </p:spPr>
        <p:txBody>
          <a:bodyPr/>
          <a:lstStyle>
            <a:lvl1pPr>
              <a:defRPr sz="105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2CC490E0-56B6-41B5-8D97-3F36419C3159}" type="slidenum">
              <a:rPr lang="fi-FI" smtClean="0"/>
              <a:pPr/>
              <a:t>‹#›</a:t>
            </a:fld>
            <a:endParaRPr lang="fi-FI"/>
          </a:p>
        </p:txBody>
      </p:sp>
      <p:sp>
        <p:nvSpPr>
          <p:cNvPr id="15" name="Title Placeholder 1"/>
          <p:cNvSpPr>
            <a:spLocks noGrp="1"/>
          </p:cNvSpPr>
          <p:nvPr>
            <p:ph type="title"/>
          </p:nvPr>
        </p:nvSpPr>
        <p:spPr>
          <a:xfrm>
            <a:off x="641516" y="706258"/>
            <a:ext cx="7840370" cy="1325563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fi-FI"/>
              <a:t>Click to edit Master title style</a:t>
            </a:r>
            <a:endParaRPr lang="en-US" dirty="0"/>
          </a:p>
        </p:txBody>
      </p:sp>
      <p:pic>
        <p:nvPicPr>
          <p:cNvPr id="9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009" y="204445"/>
            <a:ext cx="3315092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7360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iehkura ja sininen pall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val 13"/>
          <p:cNvSpPr/>
          <p:nvPr userDrawn="1"/>
        </p:nvSpPr>
        <p:spPr>
          <a:xfrm>
            <a:off x="8479432" y="4391025"/>
            <a:ext cx="3606176" cy="3606176"/>
          </a:xfrm>
          <a:prstGeom prst="ellipse">
            <a:avLst/>
          </a:prstGeom>
          <a:solidFill>
            <a:srgbClr val="63B9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632976" y="6356352"/>
            <a:ext cx="2227421" cy="365125"/>
          </a:xfrm>
        </p:spPr>
        <p:txBody>
          <a:bodyPr/>
          <a:lstStyle>
            <a:lvl1pPr>
              <a:defRPr sz="1050"/>
            </a:lvl1pPr>
          </a:lstStyle>
          <a:p>
            <a:fld id="{9770ECFE-0DB4-7644-A1F5-72501A2689E3}" type="datetime1">
              <a:rPr lang="fi-FI" smtClean="0"/>
              <a:t>9.10.2018</a:t>
            </a:fld>
            <a:endParaRPr lang="fi-FI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279259" y="6356352"/>
            <a:ext cx="3341132" cy="365125"/>
          </a:xfrm>
        </p:spPr>
        <p:txBody>
          <a:bodyPr/>
          <a:lstStyle>
            <a:lvl1pPr>
              <a:defRPr sz="1050"/>
            </a:lvl1pPr>
          </a:lstStyle>
          <a:p>
            <a:r>
              <a:rPr lang="fi-FI"/>
              <a:t>Finnish Meteorological Institute | If not otherwise stated, all images by author, licence CC4BY</a:t>
            </a: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91628" y="6356352"/>
            <a:ext cx="2227421" cy="365125"/>
          </a:xfrm>
        </p:spPr>
        <p:txBody>
          <a:bodyPr/>
          <a:lstStyle>
            <a:lvl1pPr>
              <a:defRPr sz="105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2CC490E0-56B6-41B5-8D97-3F36419C3159}" type="slidenum">
              <a:rPr lang="fi-FI" smtClean="0"/>
              <a:pPr/>
              <a:t>‹#›</a:t>
            </a:fld>
            <a:endParaRPr lang="fi-FI"/>
          </a:p>
        </p:txBody>
      </p:sp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642500" y="2046670"/>
            <a:ext cx="8476099" cy="4252530"/>
          </a:xfrm>
        </p:spPr>
        <p:txBody>
          <a:bodyPr/>
          <a:lstStyle/>
          <a:p>
            <a:pPr lvl="0"/>
            <a:r>
              <a:rPr lang="fi-FI"/>
              <a:t>Click to edit Master text styles</a:t>
            </a:r>
          </a:p>
          <a:p>
            <a:pPr lvl="1"/>
            <a:r>
              <a:rPr lang="fi-FI"/>
              <a:t>Second level</a:t>
            </a:r>
          </a:p>
          <a:p>
            <a:pPr lvl="2"/>
            <a:r>
              <a:rPr lang="fi-FI"/>
              <a:t>Third level</a:t>
            </a:r>
          </a:p>
          <a:p>
            <a:pPr lvl="3"/>
            <a:r>
              <a:rPr lang="fi-FI"/>
              <a:t>Fourth level</a:t>
            </a:r>
          </a:p>
          <a:p>
            <a:pPr lvl="4"/>
            <a:r>
              <a:rPr lang="fi-FI"/>
              <a:t>Fifth level</a:t>
            </a:r>
            <a:endParaRPr lang="en-US" dirty="0"/>
          </a:p>
        </p:txBody>
      </p:sp>
      <p:sp>
        <p:nvSpPr>
          <p:cNvPr id="16" name="Title Placeholder 1"/>
          <p:cNvSpPr>
            <a:spLocks noGrp="1"/>
          </p:cNvSpPr>
          <p:nvPr>
            <p:ph type="title"/>
          </p:nvPr>
        </p:nvSpPr>
        <p:spPr>
          <a:xfrm>
            <a:off x="641516" y="706258"/>
            <a:ext cx="7840370" cy="1325563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fi-FI"/>
              <a:t>Click to edit Master title style</a:t>
            </a:r>
            <a:endParaRPr lang="en-US" dirty="0"/>
          </a:p>
        </p:txBody>
      </p:sp>
      <p:pic>
        <p:nvPicPr>
          <p:cNvPr id="9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009" y="204445"/>
            <a:ext cx="3315092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9409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ime ja oranssi pall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/>
          <p:cNvSpPr/>
          <p:nvPr userDrawn="1"/>
        </p:nvSpPr>
        <p:spPr>
          <a:xfrm>
            <a:off x="4337723" y="846240"/>
            <a:ext cx="4833260" cy="48332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0" name="Oval 9"/>
          <p:cNvSpPr/>
          <p:nvPr userDrawn="1"/>
        </p:nvSpPr>
        <p:spPr>
          <a:xfrm>
            <a:off x="433132" y="1554545"/>
            <a:ext cx="4833260" cy="4833260"/>
          </a:xfrm>
          <a:prstGeom prst="ellipse">
            <a:avLst/>
          </a:prstGeom>
          <a:solidFill>
            <a:srgbClr val="63B9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4851414" y="1785645"/>
            <a:ext cx="3805878" cy="3488851"/>
          </a:xfrm>
        </p:spPr>
        <p:txBody>
          <a:bodyPr lIns="0" tIns="0" rIns="0" bIns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i-FI"/>
              <a:t>Click to edit Master text styles</a:t>
            </a:r>
          </a:p>
          <a:p>
            <a:pPr lvl="1"/>
            <a:r>
              <a:rPr lang="fi-FI"/>
              <a:t>Second level</a:t>
            </a:r>
          </a:p>
          <a:p>
            <a:pPr lvl="2"/>
            <a:r>
              <a:rPr lang="fi-FI"/>
              <a:t>Third level</a:t>
            </a:r>
          </a:p>
          <a:p>
            <a:pPr lvl="3"/>
            <a:r>
              <a:rPr lang="fi-FI"/>
              <a:t>Fourth level</a:t>
            </a:r>
          </a:p>
          <a:p>
            <a:pPr lvl="4"/>
            <a:r>
              <a:rPr lang="fi-FI"/>
              <a:t>Fifth level</a:t>
            </a:r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idx="13"/>
          </p:nvPr>
        </p:nvSpPr>
        <p:spPr>
          <a:xfrm>
            <a:off x="946823" y="2544801"/>
            <a:ext cx="3805878" cy="3488851"/>
          </a:xfrm>
        </p:spPr>
        <p:txBody>
          <a:bodyPr lIns="0" tIns="0" rIns="0" bIns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i-FI"/>
              <a:t>Click to edit Master text styles</a:t>
            </a:r>
          </a:p>
          <a:p>
            <a:pPr lvl="1"/>
            <a:r>
              <a:rPr lang="fi-FI"/>
              <a:t>Second level</a:t>
            </a:r>
          </a:p>
          <a:p>
            <a:pPr lvl="2"/>
            <a:r>
              <a:rPr lang="fi-FI"/>
              <a:t>Third level</a:t>
            </a:r>
          </a:p>
          <a:p>
            <a:pPr lvl="3"/>
            <a:r>
              <a:rPr lang="fi-FI"/>
              <a:t>Fourth level</a:t>
            </a:r>
          </a:p>
          <a:p>
            <a:pPr lvl="4"/>
            <a:r>
              <a:rPr lang="fi-FI"/>
              <a:t>Fifth level</a:t>
            </a:r>
            <a:endParaRPr lang="en-US" dirty="0"/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10"/>
          </p:nvPr>
        </p:nvSpPr>
        <p:spPr>
          <a:xfrm>
            <a:off x="632976" y="6356352"/>
            <a:ext cx="2227421" cy="365125"/>
          </a:xfrm>
        </p:spPr>
        <p:txBody>
          <a:bodyPr/>
          <a:lstStyle>
            <a:lvl1pPr>
              <a:defRPr sz="1050"/>
            </a:lvl1pPr>
          </a:lstStyle>
          <a:p>
            <a:fld id="{AC8DE2C6-D4D1-2145-8558-25A282B9B4FD}" type="datetime1">
              <a:rPr lang="fi-FI" smtClean="0"/>
              <a:t>9.10.2018</a:t>
            </a:fld>
            <a:endParaRPr lang="fi-FI"/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279259" y="6356352"/>
            <a:ext cx="3341132" cy="365125"/>
          </a:xfrm>
        </p:spPr>
        <p:txBody>
          <a:bodyPr/>
          <a:lstStyle>
            <a:lvl1pPr>
              <a:defRPr sz="1050"/>
            </a:lvl1pPr>
          </a:lstStyle>
          <a:p>
            <a:r>
              <a:rPr lang="fi-FI"/>
              <a:t>Finnish Meteorological Institute | If not otherwise stated, all images by author, licence CC4BY</a:t>
            </a:r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91628" y="6356352"/>
            <a:ext cx="2227421" cy="365125"/>
          </a:xfrm>
        </p:spPr>
        <p:txBody>
          <a:bodyPr/>
          <a:lstStyle>
            <a:lvl1pPr>
              <a:defRPr sz="105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2CC490E0-56B6-41B5-8D97-3F36419C3159}" type="slidenum">
              <a:rPr lang="fi-FI" smtClean="0"/>
              <a:pPr/>
              <a:t>‹#›</a:t>
            </a:fld>
            <a:endParaRPr lang="fi-FI"/>
          </a:p>
        </p:txBody>
      </p:sp>
      <p:pic>
        <p:nvPicPr>
          <p:cNvPr id="17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009" y="204445"/>
            <a:ext cx="3315092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8276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ininen ja oranssi pall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/>
          <p:cNvSpPr/>
          <p:nvPr userDrawn="1"/>
        </p:nvSpPr>
        <p:spPr>
          <a:xfrm>
            <a:off x="4337723" y="846240"/>
            <a:ext cx="4833260" cy="4833260"/>
          </a:xfrm>
          <a:prstGeom prst="ellipse">
            <a:avLst/>
          </a:prstGeom>
          <a:solidFill>
            <a:srgbClr val="F7B3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0" name="Oval 9"/>
          <p:cNvSpPr/>
          <p:nvPr userDrawn="1"/>
        </p:nvSpPr>
        <p:spPr>
          <a:xfrm>
            <a:off x="433132" y="1554545"/>
            <a:ext cx="4833260" cy="4833260"/>
          </a:xfrm>
          <a:prstGeom prst="ellipse">
            <a:avLst/>
          </a:prstGeom>
          <a:solidFill>
            <a:srgbClr val="63B9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4851414" y="1785645"/>
            <a:ext cx="3805878" cy="3488851"/>
          </a:xfrm>
        </p:spPr>
        <p:txBody>
          <a:bodyPr lIns="0" tIns="0" rIns="0" bIns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i-FI"/>
              <a:t>Click to edit Master text styles</a:t>
            </a:r>
          </a:p>
          <a:p>
            <a:pPr lvl="1"/>
            <a:r>
              <a:rPr lang="fi-FI"/>
              <a:t>Second level</a:t>
            </a:r>
          </a:p>
          <a:p>
            <a:pPr lvl="2"/>
            <a:r>
              <a:rPr lang="fi-FI"/>
              <a:t>Third level</a:t>
            </a:r>
          </a:p>
          <a:p>
            <a:pPr lvl="3"/>
            <a:r>
              <a:rPr lang="fi-FI"/>
              <a:t>Fourth level</a:t>
            </a:r>
          </a:p>
          <a:p>
            <a:pPr lvl="4"/>
            <a:r>
              <a:rPr lang="fi-FI"/>
              <a:t>Fifth level</a:t>
            </a:r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idx="13"/>
          </p:nvPr>
        </p:nvSpPr>
        <p:spPr>
          <a:xfrm>
            <a:off x="946823" y="2544801"/>
            <a:ext cx="3805878" cy="3488851"/>
          </a:xfrm>
        </p:spPr>
        <p:txBody>
          <a:bodyPr lIns="0" tIns="0" rIns="0" bIns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i-FI"/>
              <a:t>Click to edit Master text styles</a:t>
            </a:r>
          </a:p>
          <a:p>
            <a:pPr lvl="1"/>
            <a:r>
              <a:rPr lang="fi-FI"/>
              <a:t>Second level</a:t>
            </a:r>
          </a:p>
          <a:p>
            <a:pPr lvl="2"/>
            <a:r>
              <a:rPr lang="fi-FI"/>
              <a:t>Third level</a:t>
            </a:r>
          </a:p>
          <a:p>
            <a:pPr lvl="3"/>
            <a:r>
              <a:rPr lang="fi-FI"/>
              <a:t>Fourth level</a:t>
            </a:r>
          </a:p>
          <a:p>
            <a:pPr lvl="4"/>
            <a:r>
              <a:rPr lang="fi-FI"/>
              <a:t>Fifth level</a:t>
            </a:r>
            <a:endParaRPr lang="en-US" dirty="0"/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10"/>
          </p:nvPr>
        </p:nvSpPr>
        <p:spPr>
          <a:xfrm>
            <a:off x="632976" y="6356352"/>
            <a:ext cx="2227421" cy="365125"/>
          </a:xfrm>
        </p:spPr>
        <p:txBody>
          <a:bodyPr/>
          <a:lstStyle>
            <a:lvl1pPr>
              <a:defRPr sz="1050"/>
            </a:lvl1pPr>
          </a:lstStyle>
          <a:p>
            <a:fld id="{C0F90331-8327-F944-A018-8115F8E59015}" type="datetime1">
              <a:rPr lang="fi-FI" smtClean="0"/>
              <a:t>9.10.2018</a:t>
            </a:fld>
            <a:endParaRPr lang="fi-FI"/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279259" y="6356352"/>
            <a:ext cx="3341132" cy="365125"/>
          </a:xfrm>
        </p:spPr>
        <p:txBody>
          <a:bodyPr/>
          <a:lstStyle>
            <a:lvl1pPr>
              <a:defRPr sz="1050"/>
            </a:lvl1pPr>
          </a:lstStyle>
          <a:p>
            <a:r>
              <a:rPr lang="fi-FI"/>
              <a:t>Finnish Meteorological Institute | If not otherwise stated, all images by author, licence CC4BY</a:t>
            </a:r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91628" y="6356352"/>
            <a:ext cx="2227421" cy="365125"/>
          </a:xfrm>
        </p:spPr>
        <p:txBody>
          <a:bodyPr/>
          <a:lstStyle>
            <a:lvl1pPr>
              <a:defRPr sz="105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2CC490E0-56B6-41B5-8D97-3F36419C3159}" type="slidenum">
              <a:rPr lang="fi-FI" smtClean="0"/>
              <a:pPr/>
              <a:t>‹#›</a:t>
            </a:fld>
            <a:endParaRPr lang="fi-FI"/>
          </a:p>
        </p:txBody>
      </p:sp>
      <p:pic>
        <p:nvPicPr>
          <p:cNvPr id="11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009" y="204445"/>
            <a:ext cx="3315092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5189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8175" y="2045143"/>
            <a:ext cx="8570874" cy="419381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32976" y="6356352"/>
            <a:ext cx="2227421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5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30CD5A5F-8A36-BA44-9239-182B16BA9FDA}" type="datetime1">
              <a:rPr lang="fi-FI" smtClean="0"/>
              <a:t>9.10.2018</a:t>
            </a:fld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79259" y="6356352"/>
            <a:ext cx="33411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i-FI">
                <a:solidFill>
                  <a:schemeClr val="bg1">
                    <a:lumMod val="65000"/>
                  </a:schemeClr>
                </a:solidFill>
              </a:rPr>
              <a:t>Finnish Meteorological Institute | If not otherwise stated, all images by author, licence CC4BY</a:t>
            </a: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31991" y="706258"/>
            <a:ext cx="7840370" cy="1325563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fi-FI"/>
              <a:t>Muokkaa perustyylejä naps.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1628" y="6356352"/>
            <a:ext cx="22274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2CC490E0-56B6-41B5-8D97-3F36419C3159}" type="slidenum">
              <a:rPr lang="fi-FI" smtClean="0"/>
              <a:pPr/>
              <a:t>‹#›</a:t>
            </a:fld>
            <a:endParaRPr lang="fi-FI"/>
          </a:p>
        </p:txBody>
      </p:sp>
      <p:pic>
        <p:nvPicPr>
          <p:cNvPr id="10" name="Picture 7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009" y="204445"/>
            <a:ext cx="3315092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6019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700" r:id="rId2"/>
    <p:sldLayoutId id="2147483673" r:id="rId3"/>
    <p:sldLayoutId id="2147483698" r:id="rId4"/>
    <p:sldLayoutId id="2147483687" r:id="rId5"/>
    <p:sldLayoutId id="2147483688" r:id="rId6"/>
    <p:sldLayoutId id="2147483689" r:id="rId7"/>
    <p:sldLayoutId id="2147483683" r:id="rId8"/>
    <p:sldLayoutId id="2147483686" r:id="rId9"/>
    <p:sldLayoutId id="2147483676" r:id="rId10"/>
    <p:sldLayoutId id="2147483691" r:id="rId11"/>
    <p:sldLayoutId id="2147483692" r:id="rId12"/>
    <p:sldLayoutId id="2147483668" r:id="rId13"/>
    <p:sldLayoutId id="2147483661" r:id="rId14"/>
    <p:sldLayoutId id="2147483663" r:id="rId15"/>
    <p:sldLayoutId id="2147483664" r:id="rId16"/>
    <p:sldLayoutId id="2147483665" r:id="rId17"/>
    <p:sldLayoutId id="2147483669" r:id="rId18"/>
    <p:sldLayoutId id="2147483690" r:id="rId19"/>
    <p:sldLayoutId id="2147483695" r:id="rId20"/>
    <p:sldLayoutId id="2147483696" r:id="rId21"/>
    <p:sldLayoutId id="2147483697" r:id="rId22"/>
    <p:sldLayoutId id="2147483670" r:id="rId23"/>
    <p:sldLayoutId id="2147483671" r:id="rId24"/>
    <p:sldLayoutId id="2147483674" r:id="rId25"/>
    <p:sldLayoutId id="2147483675" r:id="rId26"/>
    <p:sldLayoutId id="2147483694" r:id="rId27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tabLst/>
        <a:defRPr sz="4000" kern="1200">
          <a:solidFill>
            <a:srgbClr val="63B9E9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buClr>
          <a:schemeClr val="bg1">
            <a:lumMod val="75000"/>
          </a:schemeClr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0" algn="l" defTabSz="914400" rtl="0" eaLnBrk="1" latinLnBrk="0" hangingPunct="1">
        <a:lnSpc>
          <a:spcPct val="90000"/>
        </a:lnSpc>
        <a:spcBef>
          <a:spcPts val="500"/>
        </a:spcBef>
        <a:buClr>
          <a:schemeClr val="bg1">
            <a:lumMod val="75000"/>
          </a:schemeClr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0" algn="l" defTabSz="914400" rtl="0" eaLnBrk="1" latinLnBrk="0" hangingPunct="1">
        <a:lnSpc>
          <a:spcPct val="90000"/>
        </a:lnSpc>
        <a:spcBef>
          <a:spcPts val="500"/>
        </a:spcBef>
        <a:buClr>
          <a:schemeClr val="bg1">
            <a:lumMod val="75000"/>
          </a:schemeClr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0" algn="l" defTabSz="914400" rtl="0" eaLnBrk="1" latinLnBrk="0" hangingPunct="1">
        <a:lnSpc>
          <a:spcPct val="90000"/>
        </a:lnSpc>
        <a:spcBef>
          <a:spcPts val="500"/>
        </a:spcBef>
        <a:buClr>
          <a:schemeClr val="bg1">
            <a:lumMod val="75000"/>
          </a:schemeClr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0" algn="l" defTabSz="914400" rtl="0" eaLnBrk="1" latinLnBrk="0" hangingPunct="1">
        <a:lnSpc>
          <a:spcPct val="90000"/>
        </a:lnSpc>
        <a:spcBef>
          <a:spcPts val="500"/>
        </a:spcBef>
        <a:buClr>
          <a:schemeClr val="bg1">
            <a:lumMod val="75000"/>
          </a:schemeClr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2.png"/><Relationship Id="rId7" Type="http://schemas.openxmlformats.org/officeDocument/2006/relationships/hyperlink" Target="https://commons.wikimedia.org/wiki/User:Nicoguaro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.png"/><Relationship Id="rId5" Type="http://schemas.openxmlformats.org/officeDocument/2006/relationships/hyperlink" Target="https://commons.wikimedia.org/w/index.php?title=User:Mjanson_srf&amp;action=edit&amp;redlink=1" TargetMode="External"/><Relationship Id="rId4" Type="http://schemas.openxmlformats.org/officeDocument/2006/relationships/image" Target="../media/image23.png"/><Relationship Id="rId9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13.png"/><Relationship Id="rId7" Type="http://schemas.openxmlformats.org/officeDocument/2006/relationships/image" Target="../media/image31.sv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0.png"/><Relationship Id="rId5" Type="http://schemas.openxmlformats.org/officeDocument/2006/relationships/hyperlink" Target="https://commons.wikimedia.org/wiki/File:Random_forest_diagram_complete.png" TargetMode="External"/><Relationship Id="rId4" Type="http://schemas.openxmlformats.org/officeDocument/2006/relationships/image" Target="../media/image29.png"/><Relationship Id="rId9" Type="http://schemas.openxmlformats.org/officeDocument/2006/relationships/hyperlink" Target="https://commons.wikimedia.org/wiki/File:Long_Short_Term_Memory.png" TargetMode="Externa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12.png"/><Relationship Id="rId7" Type="http://schemas.openxmlformats.org/officeDocument/2006/relationships/image" Target="../media/image31.sv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0.png"/><Relationship Id="rId5" Type="http://schemas.openxmlformats.org/officeDocument/2006/relationships/hyperlink" Target="https://commons.wikimedia.org/wiki/File:Random_forest_diagram_complete.png" TargetMode="External"/><Relationship Id="rId4" Type="http://schemas.openxmlformats.org/officeDocument/2006/relationships/image" Target="../media/image29.png"/><Relationship Id="rId9" Type="http://schemas.openxmlformats.org/officeDocument/2006/relationships/hyperlink" Target="https://commons.wikimedia.org/wiki/File:Long_Short_Term_Memory.png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roopetervo.com/" TargetMode="External"/><Relationship Id="rId2" Type="http://schemas.openxmlformats.org/officeDocument/2006/relationships/hyperlink" Target="mailto:roope.tervo@fmi.fi" TargetMode="External"/><Relationship Id="rId1" Type="http://schemas.openxmlformats.org/officeDocument/2006/relationships/slideLayout" Target="../slideLayouts/slideLayout2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ropbox.com/s/wuogtxj31ans5fd/2015-18.zip?dl=0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png"/><Relationship Id="rId4" Type="http://schemas.openxmlformats.org/officeDocument/2006/relationships/hyperlink" Target="https://www.dropbox.com/sh/efuotuu1slwqb00/AAB344cobWFACiVScAkQZtWea?dl=0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Predicting Weather Caused Train Delays</a:t>
            </a:r>
            <a:br>
              <a:rPr lang="en-US" sz="2200" dirty="0">
                <a:latin typeface="Avenir Book" charset="0"/>
                <a:ea typeface="Avenir Book" charset="0"/>
                <a:cs typeface="Avenir Book" charset="0"/>
              </a:rPr>
            </a:br>
            <a:r>
              <a:rPr lang="en-US" sz="2200" dirty="0">
                <a:latin typeface="Avenir Book" charset="0"/>
                <a:ea typeface="Avenir Book" charset="0"/>
                <a:cs typeface="Avenir Book" charset="0"/>
              </a:rPr>
              <a:t>Finnish Meteorological Institute</a:t>
            </a:r>
            <a:br>
              <a:rPr lang="en-US" sz="2200" dirty="0">
                <a:latin typeface="Avenir Book" charset="0"/>
                <a:ea typeface="Avenir Book" charset="0"/>
                <a:cs typeface="Avenir Book" charset="0"/>
              </a:rPr>
            </a:br>
            <a:r>
              <a:rPr lang="en-US" sz="2200" dirty="0">
                <a:latin typeface="Avenir Book" charset="0"/>
                <a:ea typeface="Avenir Book" charset="0"/>
                <a:cs typeface="Avenir Book" charset="0"/>
              </a:rPr>
              <a:t>Roope Tervo</a:t>
            </a:r>
          </a:p>
        </p:txBody>
      </p:sp>
    </p:spTree>
    <p:extLst>
      <p:ext uri="{BB962C8B-B14F-4D97-AF65-F5344CB8AC3E}">
        <p14:creationId xmlns:p14="http://schemas.microsoft.com/office/powerpoint/2010/main" val="17573217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A3F6DD2-F334-DD47-8B33-10BE68BE62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2" b="53957"/>
          <a:stretch/>
        </p:blipFill>
        <p:spPr>
          <a:xfrm>
            <a:off x="288699" y="1398424"/>
            <a:ext cx="9594850" cy="2913742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2501" y="888152"/>
            <a:ext cx="7545005" cy="1325563"/>
          </a:xfrm>
        </p:spPr>
        <p:txBody>
          <a:bodyPr>
            <a:normAutofit/>
          </a:bodyPr>
          <a:lstStyle/>
          <a:p>
            <a:r>
              <a:rPr lang="en-US" dirty="0">
                <a:latin typeface="Avenir Roman" panose="02000503020000020003" pitchFamily="2" charset="0"/>
              </a:rPr>
              <a:t>Most trains run in time</a:t>
            </a:r>
            <a:endParaRPr lang="en-US" sz="2000" b="1" dirty="0">
              <a:latin typeface="Avenir Roman" panose="02000503020000020003" pitchFamily="2" charset="0"/>
              <a:ea typeface="Avenir Black" charset="0"/>
              <a:cs typeface="Avenir Black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30613B-8EB3-FE48-80C1-545396C1CF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7355" y="143979"/>
            <a:ext cx="1581368" cy="744173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255285CC-B26A-A445-963B-AAB83C6DFBAF}"/>
              </a:ext>
            </a:extLst>
          </p:cNvPr>
          <p:cNvGrpSpPr/>
          <p:nvPr/>
        </p:nvGrpSpPr>
        <p:grpSpPr>
          <a:xfrm>
            <a:off x="744101" y="1760338"/>
            <a:ext cx="7832163" cy="2791168"/>
            <a:chOff x="744101" y="2496938"/>
            <a:chExt cx="7832163" cy="2791168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6311124-31C9-8940-97B7-EC102047F10B}"/>
                </a:ext>
              </a:extLst>
            </p:cNvPr>
            <p:cNvSpPr txBox="1"/>
            <p:nvPr/>
          </p:nvSpPr>
          <p:spPr>
            <a:xfrm>
              <a:off x="744101" y="2496938"/>
              <a:ext cx="3076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i-FI" dirty="0" err="1">
                  <a:solidFill>
                    <a:schemeClr val="bg2">
                      <a:lumMod val="50000"/>
                    </a:schemeClr>
                  </a:solidFill>
                  <a:latin typeface="Avenir Roman" panose="02000503020000020003" pitchFamily="2" charset="0"/>
                </a:rPr>
                <a:t>Mean</a:t>
              </a:r>
              <a:r>
                <a:rPr lang="fi-FI" dirty="0">
                  <a:solidFill>
                    <a:schemeClr val="bg2">
                      <a:lumMod val="50000"/>
                    </a:schemeClr>
                  </a:solidFill>
                  <a:latin typeface="Avenir Roman" panose="02000503020000020003" pitchFamily="2" charset="0"/>
                </a:rPr>
                <a:t> </a:t>
              </a:r>
              <a:r>
                <a:rPr lang="fi-FI" dirty="0" err="1">
                  <a:solidFill>
                    <a:schemeClr val="bg2">
                      <a:lumMod val="50000"/>
                    </a:schemeClr>
                  </a:solidFill>
                  <a:latin typeface="Avenir Roman" panose="02000503020000020003" pitchFamily="2" charset="0"/>
                </a:rPr>
                <a:t>delay</a:t>
              </a:r>
              <a:r>
                <a:rPr lang="fi-FI" dirty="0">
                  <a:solidFill>
                    <a:schemeClr val="bg2">
                      <a:lumMod val="50000"/>
                    </a:schemeClr>
                  </a:solidFill>
                  <a:latin typeface="Avenir Roman" panose="02000503020000020003" pitchFamily="2" charset="0"/>
                </a:rPr>
                <a:t> </a:t>
              </a:r>
              <a:r>
                <a:rPr lang="fi-FI" dirty="0" err="1">
                  <a:solidFill>
                    <a:schemeClr val="bg2">
                      <a:lumMod val="50000"/>
                    </a:schemeClr>
                  </a:solidFill>
                  <a:latin typeface="Avenir Roman" panose="02000503020000020003" pitchFamily="2" charset="0"/>
                </a:rPr>
                <a:t>over</a:t>
              </a:r>
              <a:r>
                <a:rPr lang="fi-FI" dirty="0">
                  <a:solidFill>
                    <a:schemeClr val="bg2">
                      <a:lumMod val="50000"/>
                    </a:schemeClr>
                  </a:solidFill>
                  <a:latin typeface="Avenir Roman" panose="02000503020000020003" pitchFamily="2" charset="0"/>
                </a:rPr>
                <a:t> </a:t>
              </a:r>
              <a:r>
                <a:rPr lang="fi-FI" dirty="0" err="1">
                  <a:solidFill>
                    <a:schemeClr val="bg2">
                      <a:lumMod val="50000"/>
                    </a:schemeClr>
                  </a:solidFill>
                  <a:latin typeface="Avenir Roman" panose="02000503020000020003" pitchFamily="2" charset="0"/>
                </a:rPr>
                <a:t>all</a:t>
              </a:r>
              <a:r>
                <a:rPr lang="fi-FI" dirty="0">
                  <a:solidFill>
                    <a:schemeClr val="bg2">
                      <a:lumMod val="50000"/>
                    </a:schemeClr>
                  </a:solidFill>
                  <a:latin typeface="Avenir Roman" panose="02000503020000020003" pitchFamily="2" charset="0"/>
                </a:rPr>
                <a:t> </a:t>
              </a:r>
              <a:r>
                <a:rPr lang="fi-FI" dirty="0" err="1">
                  <a:solidFill>
                    <a:schemeClr val="bg2">
                      <a:lumMod val="50000"/>
                    </a:schemeClr>
                  </a:solidFill>
                  <a:latin typeface="Avenir Roman" panose="02000503020000020003" pitchFamily="2" charset="0"/>
                </a:rPr>
                <a:t>stations</a:t>
              </a:r>
              <a:endParaRPr lang="fi-FI" dirty="0">
                <a:solidFill>
                  <a:schemeClr val="bg2">
                    <a:lumMod val="50000"/>
                  </a:schemeClr>
                </a:solidFill>
                <a:latin typeface="Avenir Roman" panose="02000503020000020003" pitchFamily="2" charset="0"/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C9152BE-86A9-FC48-9B89-8458DBC19209}"/>
                </a:ext>
              </a:extLst>
            </p:cNvPr>
            <p:cNvSpPr/>
            <p:nvPr/>
          </p:nvSpPr>
          <p:spPr>
            <a:xfrm rot="19382350">
              <a:off x="801809" y="4980327"/>
              <a:ext cx="58221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i-FI" sz="1400" dirty="0">
                  <a:solidFill>
                    <a:schemeClr val="bg2">
                      <a:lumMod val="50000"/>
                    </a:schemeClr>
                  </a:solidFill>
                  <a:latin typeface="Avenir Roman" panose="02000503020000020003" pitchFamily="2" charset="0"/>
                </a:rPr>
                <a:t>2010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126BD4E-F278-2D42-86FC-5A431583EC34}"/>
                </a:ext>
              </a:extLst>
            </p:cNvPr>
            <p:cNvSpPr/>
            <p:nvPr/>
          </p:nvSpPr>
          <p:spPr>
            <a:xfrm rot="19382350">
              <a:off x="7994053" y="4980327"/>
              <a:ext cx="58221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i-FI" sz="1400" dirty="0">
                  <a:solidFill>
                    <a:schemeClr val="bg2">
                      <a:lumMod val="50000"/>
                    </a:schemeClr>
                  </a:solidFill>
                  <a:latin typeface="Avenir Roman" panose="02000503020000020003" pitchFamily="2" charset="0"/>
                </a:rPr>
                <a:t>2018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7E5F31D-84BF-5D40-8B86-ECD4D7092333}"/>
                </a:ext>
              </a:extLst>
            </p:cNvPr>
            <p:cNvSpPr/>
            <p:nvPr/>
          </p:nvSpPr>
          <p:spPr>
            <a:xfrm rot="19382350">
              <a:off x="4397931" y="4980329"/>
              <a:ext cx="58221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i-FI" sz="1400" dirty="0">
                  <a:solidFill>
                    <a:schemeClr val="bg2">
                      <a:lumMod val="50000"/>
                    </a:schemeClr>
                  </a:solidFill>
                  <a:latin typeface="Avenir Roman" panose="02000503020000020003" pitchFamily="2" charset="0"/>
                </a:rPr>
                <a:t>2014</a:t>
              </a:r>
            </a:p>
          </p:txBody>
        </p:sp>
      </p:grpSp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7A435BD9-245D-C74E-91E0-73E0A16EE9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806849" y="6280749"/>
            <a:ext cx="5868000" cy="365125"/>
          </a:xfrm>
        </p:spPr>
        <p:txBody>
          <a:bodyPr/>
          <a:lstStyle/>
          <a:p>
            <a:r>
              <a:rPr lang="fi-FI" dirty="0" err="1"/>
              <a:t>Finnish</a:t>
            </a:r>
            <a:r>
              <a:rPr lang="fi-FI" dirty="0"/>
              <a:t> </a:t>
            </a:r>
            <a:r>
              <a:rPr lang="fi-FI" dirty="0" err="1"/>
              <a:t>Meteorological</a:t>
            </a:r>
            <a:r>
              <a:rPr lang="fi-FI" dirty="0"/>
              <a:t> Institute | If </a:t>
            </a:r>
            <a:r>
              <a:rPr lang="fi-FI" dirty="0" err="1"/>
              <a:t>not</a:t>
            </a:r>
            <a:r>
              <a:rPr lang="fi-FI" dirty="0"/>
              <a:t> </a:t>
            </a:r>
            <a:r>
              <a:rPr lang="fi-FI" dirty="0" err="1"/>
              <a:t>otherwise</a:t>
            </a:r>
            <a:r>
              <a:rPr lang="fi-FI" dirty="0"/>
              <a:t> </a:t>
            </a:r>
            <a:r>
              <a:rPr lang="fi-FI" dirty="0" err="1"/>
              <a:t>stated</a:t>
            </a:r>
            <a:r>
              <a:rPr lang="fi-FI" dirty="0"/>
              <a:t>, </a:t>
            </a:r>
            <a:r>
              <a:rPr lang="fi-FI" dirty="0" err="1"/>
              <a:t>all</a:t>
            </a:r>
            <a:r>
              <a:rPr lang="fi-FI" dirty="0"/>
              <a:t> </a:t>
            </a:r>
            <a:r>
              <a:rPr lang="fi-FI" dirty="0" err="1"/>
              <a:t>images</a:t>
            </a:r>
            <a:r>
              <a:rPr lang="fi-FI" dirty="0"/>
              <a:t> </a:t>
            </a:r>
            <a:r>
              <a:rPr lang="fi-FI" dirty="0" err="1"/>
              <a:t>by</a:t>
            </a:r>
            <a:r>
              <a:rPr lang="fi-FI" dirty="0"/>
              <a:t> </a:t>
            </a:r>
            <a:r>
              <a:rPr lang="fi-FI" dirty="0" err="1"/>
              <a:t>author</a:t>
            </a:r>
            <a:r>
              <a:rPr lang="fi-FI" dirty="0"/>
              <a:t>, </a:t>
            </a:r>
            <a:r>
              <a:rPr lang="fi-FI" dirty="0" err="1"/>
              <a:t>licence</a:t>
            </a:r>
            <a:r>
              <a:rPr lang="fi-FI" dirty="0"/>
              <a:t> CC4BY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8ABE824-2AF5-6A45-A7E4-3B6117E2EC2C}"/>
              </a:ext>
            </a:extLst>
          </p:cNvPr>
          <p:cNvGrpSpPr/>
          <p:nvPr/>
        </p:nvGrpSpPr>
        <p:grpSpPr>
          <a:xfrm>
            <a:off x="31758" y="1945004"/>
            <a:ext cx="766501" cy="2184887"/>
            <a:chOff x="31758" y="1945004"/>
            <a:chExt cx="766501" cy="2184887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6F2ADB6-E593-9743-81A4-E9111F6C5906}"/>
                </a:ext>
              </a:extLst>
            </p:cNvPr>
            <p:cNvSpPr/>
            <p:nvPr/>
          </p:nvSpPr>
          <p:spPr>
            <a:xfrm>
              <a:off x="319179" y="1945004"/>
              <a:ext cx="479080" cy="21546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i-FI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0321CF5-7CF8-BC45-8BDE-D3BBA7C7F63F}"/>
                </a:ext>
              </a:extLst>
            </p:cNvPr>
            <p:cNvSpPr/>
            <p:nvPr/>
          </p:nvSpPr>
          <p:spPr>
            <a:xfrm>
              <a:off x="500475" y="3822114"/>
              <a:ext cx="28405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i-FI" sz="1400" dirty="0">
                  <a:solidFill>
                    <a:schemeClr val="bg2">
                      <a:lumMod val="50000"/>
                    </a:schemeClr>
                  </a:solidFill>
                  <a:latin typeface="Avenir Roman" panose="02000503020000020003" pitchFamily="2" charset="0"/>
                </a:rPr>
                <a:t>0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B6BDC1B-F6AB-8B43-A1D9-1D5121076AB4}"/>
                </a:ext>
              </a:extLst>
            </p:cNvPr>
            <p:cNvSpPr/>
            <p:nvPr/>
          </p:nvSpPr>
          <p:spPr>
            <a:xfrm>
              <a:off x="401089" y="2918997"/>
              <a:ext cx="38343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i-FI" sz="1400" dirty="0">
                  <a:solidFill>
                    <a:schemeClr val="bg2">
                      <a:lumMod val="50000"/>
                    </a:schemeClr>
                  </a:solidFill>
                  <a:latin typeface="Avenir Roman" panose="02000503020000020003" pitchFamily="2" charset="0"/>
                </a:rPr>
                <a:t>50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CA48769-1C22-9A40-A277-6FAED02AE6A4}"/>
                </a:ext>
              </a:extLst>
            </p:cNvPr>
            <p:cNvSpPr/>
            <p:nvPr/>
          </p:nvSpPr>
          <p:spPr>
            <a:xfrm>
              <a:off x="301703" y="2059826"/>
              <a:ext cx="48282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i-FI" sz="1400" dirty="0">
                  <a:solidFill>
                    <a:schemeClr val="bg2">
                      <a:lumMod val="50000"/>
                    </a:schemeClr>
                  </a:solidFill>
                  <a:latin typeface="Avenir Roman" panose="02000503020000020003" pitchFamily="2" charset="0"/>
                </a:rPr>
                <a:t>100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12254EF-282D-8A40-88E5-D319F6F6BD9D}"/>
                </a:ext>
              </a:extLst>
            </p:cNvPr>
            <p:cNvSpPr txBox="1"/>
            <p:nvPr/>
          </p:nvSpPr>
          <p:spPr>
            <a:xfrm rot="16200000">
              <a:off x="-279866" y="2842907"/>
              <a:ext cx="9925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i-FI" dirty="0" err="1">
                  <a:solidFill>
                    <a:schemeClr val="bg2">
                      <a:lumMod val="50000"/>
                    </a:schemeClr>
                  </a:solidFill>
                </a:rPr>
                <a:t>Minutes</a:t>
              </a:r>
              <a:endParaRPr lang="fi-FI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471397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A3F6DD2-F334-DD47-8B33-10BE68BE62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2" b="53957"/>
          <a:stretch/>
        </p:blipFill>
        <p:spPr>
          <a:xfrm>
            <a:off x="288699" y="1398424"/>
            <a:ext cx="9594850" cy="2913742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2501" y="888152"/>
            <a:ext cx="7545005" cy="1325563"/>
          </a:xfrm>
        </p:spPr>
        <p:txBody>
          <a:bodyPr>
            <a:normAutofit/>
          </a:bodyPr>
          <a:lstStyle/>
          <a:p>
            <a:r>
              <a:rPr lang="en-US" dirty="0">
                <a:latin typeface="Avenir Roman" panose="02000503020000020003" pitchFamily="2" charset="0"/>
              </a:rPr>
              <a:t>Most trains run in time</a:t>
            </a:r>
            <a:endParaRPr lang="en-US" sz="2000" b="1" dirty="0">
              <a:latin typeface="Avenir Roman" panose="02000503020000020003" pitchFamily="2" charset="0"/>
              <a:ea typeface="Avenir Black" charset="0"/>
              <a:cs typeface="Avenir Black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30613B-8EB3-FE48-80C1-545396C1CF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7355" y="143979"/>
            <a:ext cx="1581368" cy="744173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255285CC-B26A-A445-963B-AAB83C6DFBAF}"/>
              </a:ext>
            </a:extLst>
          </p:cNvPr>
          <p:cNvGrpSpPr/>
          <p:nvPr/>
        </p:nvGrpSpPr>
        <p:grpSpPr>
          <a:xfrm>
            <a:off x="744101" y="1760338"/>
            <a:ext cx="7832163" cy="2791168"/>
            <a:chOff x="744101" y="2496938"/>
            <a:chExt cx="7832163" cy="2791168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6311124-31C9-8940-97B7-EC102047F10B}"/>
                </a:ext>
              </a:extLst>
            </p:cNvPr>
            <p:cNvSpPr txBox="1"/>
            <p:nvPr/>
          </p:nvSpPr>
          <p:spPr>
            <a:xfrm>
              <a:off x="744101" y="2496938"/>
              <a:ext cx="3076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i-FI" dirty="0" err="1">
                  <a:solidFill>
                    <a:schemeClr val="bg2">
                      <a:lumMod val="50000"/>
                    </a:schemeClr>
                  </a:solidFill>
                  <a:latin typeface="Avenir Roman" panose="02000503020000020003" pitchFamily="2" charset="0"/>
                </a:rPr>
                <a:t>Mean</a:t>
              </a:r>
              <a:r>
                <a:rPr lang="fi-FI" dirty="0">
                  <a:solidFill>
                    <a:schemeClr val="bg2">
                      <a:lumMod val="50000"/>
                    </a:schemeClr>
                  </a:solidFill>
                  <a:latin typeface="Avenir Roman" panose="02000503020000020003" pitchFamily="2" charset="0"/>
                </a:rPr>
                <a:t> </a:t>
              </a:r>
              <a:r>
                <a:rPr lang="fi-FI" dirty="0" err="1">
                  <a:solidFill>
                    <a:schemeClr val="bg2">
                      <a:lumMod val="50000"/>
                    </a:schemeClr>
                  </a:solidFill>
                  <a:latin typeface="Avenir Roman" panose="02000503020000020003" pitchFamily="2" charset="0"/>
                </a:rPr>
                <a:t>delay</a:t>
              </a:r>
              <a:r>
                <a:rPr lang="fi-FI" dirty="0">
                  <a:solidFill>
                    <a:schemeClr val="bg2">
                      <a:lumMod val="50000"/>
                    </a:schemeClr>
                  </a:solidFill>
                  <a:latin typeface="Avenir Roman" panose="02000503020000020003" pitchFamily="2" charset="0"/>
                </a:rPr>
                <a:t> </a:t>
              </a:r>
              <a:r>
                <a:rPr lang="fi-FI" dirty="0" err="1">
                  <a:solidFill>
                    <a:schemeClr val="bg2">
                      <a:lumMod val="50000"/>
                    </a:schemeClr>
                  </a:solidFill>
                  <a:latin typeface="Avenir Roman" panose="02000503020000020003" pitchFamily="2" charset="0"/>
                </a:rPr>
                <a:t>over</a:t>
              </a:r>
              <a:r>
                <a:rPr lang="fi-FI" dirty="0">
                  <a:solidFill>
                    <a:schemeClr val="bg2">
                      <a:lumMod val="50000"/>
                    </a:schemeClr>
                  </a:solidFill>
                  <a:latin typeface="Avenir Roman" panose="02000503020000020003" pitchFamily="2" charset="0"/>
                </a:rPr>
                <a:t> </a:t>
              </a:r>
              <a:r>
                <a:rPr lang="fi-FI" dirty="0" err="1">
                  <a:solidFill>
                    <a:schemeClr val="bg2">
                      <a:lumMod val="50000"/>
                    </a:schemeClr>
                  </a:solidFill>
                  <a:latin typeface="Avenir Roman" panose="02000503020000020003" pitchFamily="2" charset="0"/>
                </a:rPr>
                <a:t>all</a:t>
              </a:r>
              <a:r>
                <a:rPr lang="fi-FI" dirty="0">
                  <a:solidFill>
                    <a:schemeClr val="bg2">
                      <a:lumMod val="50000"/>
                    </a:schemeClr>
                  </a:solidFill>
                  <a:latin typeface="Avenir Roman" panose="02000503020000020003" pitchFamily="2" charset="0"/>
                </a:rPr>
                <a:t> </a:t>
              </a:r>
              <a:r>
                <a:rPr lang="fi-FI" dirty="0" err="1">
                  <a:solidFill>
                    <a:schemeClr val="bg2">
                      <a:lumMod val="50000"/>
                    </a:schemeClr>
                  </a:solidFill>
                  <a:latin typeface="Avenir Roman" panose="02000503020000020003" pitchFamily="2" charset="0"/>
                </a:rPr>
                <a:t>stations</a:t>
              </a:r>
              <a:endParaRPr lang="fi-FI" dirty="0">
                <a:solidFill>
                  <a:schemeClr val="bg2">
                    <a:lumMod val="50000"/>
                  </a:schemeClr>
                </a:solidFill>
                <a:latin typeface="Avenir Roman" panose="02000503020000020003" pitchFamily="2" charset="0"/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C9152BE-86A9-FC48-9B89-8458DBC19209}"/>
                </a:ext>
              </a:extLst>
            </p:cNvPr>
            <p:cNvSpPr/>
            <p:nvPr/>
          </p:nvSpPr>
          <p:spPr>
            <a:xfrm rot="19382350">
              <a:off x="801809" y="4980327"/>
              <a:ext cx="58221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i-FI" sz="1400" dirty="0">
                  <a:solidFill>
                    <a:schemeClr val="bg2">
                      <a:lumMod val="50000"/>
                    </a:schemeClr>
                  </a:solidFill>
                  <a:latin typeface="Avenir Roman" panose="02000503020000020003" pitchFamily="2" charset="0"/>
                </a:rPr>
                <a:t>2010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126BD4E-F278-2D42-86FC-5A431583EC34}"/>
                </a:ext>
              </a:extLst>
            </p:cNvPr>
            <p:cNvSpPr/>
            <p:nvPr/>
          </p:nvSpPr>
          <p:spPr>
            <a:xfrm rot="19382350">
              <a:off x="7994053" y="4980327"/>
              <a:ext cx="58221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i-FI" sz="1400" dirty="0">
                  <a:solidFill>
                    <a:schemeClr val="bg2">
                      <a:lumMod val="50000"/>
                    </a:schemeClr>
                  </a:solidFill>
                  <a:latin typeface="Avenir Roman" panose="02000503020000020003" pitchFamily="2" charset="0"/>
                </a:rPr>
                <a:t>2018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7E5F31D-84BF-5D40-8B86-ECD4D7092333}"/>
                </a:ext>
              </a:extLst>
            </p:cNvPr>
            <p:cNvSpPr/>
            <p:nvPr/>
          </p:nvSpPr>
          <p:spPr>
            <a:xfrm rot="19382350">
              <a:off x="4397931" y="4980329"/>
              <a:ext cx="58221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i-FI" sz="1400" dirty="0">
                  <a:solidFill>
                    <a:schemeClr val="bg2">
                      <a:lumMod val="50000"/>
                    </a:schemeClr>
                  </a:solidFill>
                  <a:latin typeface="Avenir Roman" panose="02000503020000020003" pitchFamily="2" charset="0"/>
                </a:rPr>
                <a:t>2014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3835C85A-B7B3-D84C-A3CA-5C2D7771A78C}"/>
              </a:ext>
            </a:extLst>
          </p:cNvPr>
          <p:cNvSpPr txBox="1"/>
          <p:nvPr/>
        </p:nvSpPr>
        <p:spPr>
          <a:xfrm>
            <a:off x="642501" y="4911702"/>
            <a:ext cx="73647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2400" dirty="0" err="1">
                <a:solidFill>
                  <a:srgbClr val="E8464D"/>
                </a:solidFill>
                <a:latin typeface="Avenir Roman" panose="02000503020000020003" pitchFamily="2" charset="0"/>
              </a:rPr>
              <a:t>But</a:t>
            </a:r>
            <a:r>
              <a:rPr lang="fi-FI" sz="2400" dirty="0">
                <a:solidFill>
                  <a:srgbClr val="E8464D"/>
                </a:solidFill>
                <a:latin typeface="Avenir Roman" panose="02000503020000020003" pitchFamily="2" charset="0"/>
              </a:rPr>
              <a:t> </a:t>
            </a:r>
            <a:r>
              <a:rPr lang="fi-FI" sz="2400" dirty="0" err="1">
                <a:solidFill>
                  <a:srgbClr val="E8464D"/>
                </a:solidFill>
                <a:latin typeface="Avenir Roman" panose="02000503020000020003" pitchFamily="2" charset="0"/>
              </a:rPr>
              <a:t>severe</a:t>
            </a:r>
            <a:r>
              <a:rPr lang="fi-FI" sz="2400" dirty="0">
                <a:solidFill>
                  <a:srgbClr val="E8464D"/>
                </a:solidFill>
                <a:latin typeface="Avenir Roman" panose="02000503020000020003" pitchFamily="2" charset="0"/>
              </a:rPr>
              <a:t> </a:t>
            </a:r>
            <a:r>
              <a:rPr lang="fi-FI" sz="2400" dirty="0" err="1">
                <a:solidFill>
                  <a:srgbClr val="E8464D"/>
                </a:solidFill>
                <a:latin typeface="Avenir Roman" panose="02000503020000020003" pitchFamily="2" charset="0"/>
              </a:rPr>
              <a:t>delays</a:t>
            </a:r>
            <a:r>
              <a:rPr lang="fi-FI" sz="2400" dirty="0">
                <a:solidFill>
                  <a:srgbClr val="E8464D"/>
                </a:solidFill>
                <a:latin typeface="Avenir Roman" panose="02000503020000020003" pitchFamily="2" charset="0"/>
              </a:rPr>
              <a:t> </a:t>
            </a:r>
            <a:r>
              <a:rPr lang="fi-FI" sz="2400" dirty="0" err="1">
                <a:solidFill>
                  <a:srgbClr val="E8464D"/>
                </a:solidFill>
                <a:latin typeface="Avenir Roman" panose="02000503020000020003" pitchFamily="2" charset="0"/>
              </a:rPr>
              <a:t>happen</a:t>
            </a:r>
            <a:r>
              <a:rPr lang="fi-FI" sz="2400" dirty="0">
                <a:solidFill>
                  <a:srgbClr val="E8464D"/>
                </a:solidFill>
                <a:latin typeface="Avenir Roman" panose="02000503020000020003" pitchFamily="2" charset="0"/>
              </a:rPr>
              <a:t> </a:t>
            </a:r>
            <a:r>
              <a:rPr lang="fi-FI" sz="2400" dirty="0" err="1">
                <a:solidFill>
                  <a:srgbClr val="E8464D"/>
                </a:solidFill>
                <a:latin typeface="Avenir Roman" panose="02000503020000020003" pitchFamily="2" charset="0"/>
              </a:rPr>
              <a:t>quite</a:t>
            </a:r>
            <a:r>
              <a:rPr lang="fi-FI" sz="2400" dirty="0">
                <a:solidFill>
                  <a:srgbClr val="E8464D"/>
                </a:solidFill>
                <a:latin typeface="Avenir Roman" panose="02000503020000020003" pitchFamily="2" charset="0"/>
              </a:rPr>
              <a:t> </a:t>
            </a:r>
            <a:r>
              <a:rPr lang="fi-FI" sz="2400" dirty="0" err="1">
                <a:solidFill>
                  <a:srgbClr val="E8464D"/>
                </a:solidFill>
                <a:latin typeface="Avenir Roman" panose="02000503020000020003" pitchFamily="2" charset="0"/>
              </a:rPr>
              <a:t>regurarly</a:t>
            </a:r>
            <a:r>
              <a:rPr lang="fi-FI" sz="2400" dirty="0">
                <a:solidFill>
                  <a:srgbClr val="E8464D"/>
                </a:solidFill>
                <a:latin typeface="Avenir Roman" panose="02000503020000020003" pitchFamily="2" charset="0"/>
              </a:rPr>
              <a:t> </a:t>
            </a:r>
            <a:r>
              <a:rPr lang="fi-FI" sz="2400" dirty="0" err="1">
                <a:solidFill>
                  <a:srgbClr val="E8464D"/>
                </a:solidFill>
                <a:latin typeface="Avenir Roman" panose="02000503020000020003" pitchFamily="2" charset="0"/>
              </a:rPr>
              <a:t>every</a:t>
            </a:r>
            <a:r>
              <a:rPr lang="fi-FI" sz="2400" dirty="0">
                <a:solidFill>
                  <a:srgbClr val="E8464D"/>
                </a:solidFill>
                <a:latin typeface="Avenir Roman" panose="02000503020000020003" pitchFamily="2" charset="0"/>
              </a:rPr>
              <a:t> </a:t>
            </a:r>
            <a:r>
              <a:rPr lang="fi-FI" sz="2400" dirty="0" err="1">
                <a:solidFill>
                  <a:srgbClr val="E8464D"/>
                </a:solidFill>
                <a:latin typeface="Avenir Roman" panose="02000503020000020003" pitchFamily="2" charset="0"/>
              </a:rPr>
              <a:t>year</a:t>
            </a:r>
            <a:endParaRPr lang="fi-FI" sz="2400" dirty="0">
              <a:solidFill>
                <a:srgbClr val="E8464D"/>
              </a:solidFill>
              <a:latin typeface="Avenir Roman" panose="02000503020000020003" pitchFamily="2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7E81B4C-62D1-4640-8E4F-6025AAE6B696}"/>
              </a:ext>
            </a:extLst>
          </p:cNvPr>
          <p:cNvSpPr/>
          <p:nvPr/>
        </p:nvSpPr>
        <p:spPr>
          <a:xfrm>
            <a:off x="1092914" y="2129670"/>
            <a:ext cx="558086" cy="1969948"/>
          </a:xfrm>
          <a:prstGeom prst="ellipse">
            <a:avLst/>
          </a:prstGeom>
          <a:noFill/>
          <a:ln>
            <a:solidFill>
              <a:srgbClr val="E8464D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8F16CC7-F80D-1E43-8DEA-D340E636B850}"/>
              </a:ext>
            </a:extLst>
          </p:cNvPr>
          <p:cNvSpPr/>
          <p:nvPr/>
        </p:nvSpPr>
        <p:spPr>
          <a:xfrm>
            <a:off x="1999813" y="2129670"/>
            <a:ext cx="558086" cy="1969948"/>
          </a:xfrm>
          <a:prstGeom prst="ellipse">
            <a:avLst/>
          </a:prstGeom>
          <a:noFill/>
          <a:ln>
            <a:solidFill>
              <a:srgbClr val="E8464D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FD41E8A-EA8C-0E49-B1BD-6A65B6F279D0}"/>
              </a:ext>
            </a:extLst>
          </p:cNvPr>
          <p:cNvSpPr/>
          <p:nvPr/>
        </p:nvSpPr>
        <p:spPr>
          <a:xfrm>
            <a:off x="2811603" y="2129670"/>
            <a:ext cx="558086" cy="1969948"/>
          </a:xfrm>
          <a:prstGeom prst="ellipse">
            <a:avLst/>
          </a:prstGeom>
          <a:noFill/>
          <a:ln>
            <a:solidFill>
              <a:srgbClr val="E8464D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8B061A9-5AD9-6044-BB73-62DFD06A6581}"/>
              </a:ext>
            </a:extLst>
          </p:cNvPr>
          <p:cNvSpPr/>
          <p:nvPr/>
        </p:nvSpPr>
        <p:spPr>
          <a:xfrm>
            <a:off x="3760117" y="2129670"/>
            <a:ext cx="558086" cy="1969948"/>
          </a:xfrm>
          <a:prstGeom prst="ellipse">
            <a:avLst/>
          </a:prstGeom>
          <a:noFill/>
          <a:ln>
            <a:solidFill>
              <a:srgbClr val="E8464D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A90E2F8-7B97-3A44-89EE-4637EB5AA1D8}"/>
              </a:ext>
            </a:extLst>
          </p:cNvPr>
          <p:cNvSpPr/>
          <p:nvPr/>
        </p:nvSpPr>
        <p:spPr>
          <a:xfrm>
            <a:off x="4455077" y="2129670"/>
            <a:ext cx="558086" cy="1969948"/>
          </a:xfrm>
          <a:prstGeom prst="ellipse">
            <a:avLst/>
          </a:prstGeom>
          <a:noFill/>
          <a:ln>
            <a:solidFill>
              <a:srgbClr val="E8464D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77F683D-5277-DA4C-91B0-ABE2BD75F534}"/>
              </a:ext>
            </a:extLst>
          </p:cNvPr>
          <p:cNvSpPr/>
          <p:nvPr/>
        </p:nvSpPr>
        <p:spPr>
          <a:xfrm>
            <a:off x="6128682" y="2129670"/>
            <a:ext cx="558086" cy="1969948"/>
          </a:xfrm>
          <a:prstGeom prst="ellipse">
            <a:avLst/>
          </a:prstGeom>
          <a:noFill/>
          <a:ln>
            <a:solidFill>
              <a:srgbClr val="E8464D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4C645BB-30AF-6A43-9DDC-6E70FCD4E6EE}"/>
              </a:ext>
            </a:extLst>
          </p:cNvPr>
          <p:cNvSpPr/>
          <p:nvPr/>
        </p:nvSpPr>
        <p:spPr>
          <a:xfrm>
            <a:off x="7028738" y="2129670"/>
            <a:ext cx="558086" cy="1969948"/>
          </a:xfrm>
          <a:prstGeom prst="ellipse">
            <a:avLst/>
          </a:prstGeom>
          <a:noFill/>
          <a:ln>
            <a:solidFill>
              <a:srgbClr val="E8464D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3AD9D92-86D6-EC42-88F8-BD16EC52B903}"/>
              </a:ext>
            </a:extLst>
          </p:cNvPr>
          <p:cNvSpPr/>
          <p:nvPr/>
        </p:nvSpPr>
        <p:spPr>
          <a:xfrm>
            <a:off x="7976900" y="2129670"/>
            <a:ext cx="558086" cy="1969948"/>
          </a:xfrm>
          <a:prstGeom prst="ellipse">
            <a:avLst/>
          </a:prstGeom>
          <a:noFill/>
          <a:ln>
            <a:solidFill>
              <a:srgbClr val="E8464D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11749872-D1E0-AA4F-88D7-BB52D15D9D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806849" y="6280749"/>
            <a:ext cx="5868000" cy="365125"/>
          </a:xfrm>
        </p:spPr>
        <p:txBody>
          <a:bodyPr/>
          <a:lstStyle/>
          <a:p>
            <a:r>
              <a:rPr lang="fi-FI" dirty="0" err="1"/>
              <a:t>Finnish</a:t>
            </a:r>
            <a:r>
              <a:rPr lang="fi-FI" dirty="0"/>
              <a:t> </a:t>
            </a:r>
            <a:r>
              <a:rPr lang="fi-FI" dirty="0" err="1"/>
              <a:t>Meteorological</a:t>
            </a:r>
            <a:r>
              <a:rPr lang="fi-FI" dirty="0"/>
              <a:t> Institute | If </a:t>
            </a:r>
            <a:r>
              <a:rPr lang="fi-FI" dirty="0" err="1"/>
              <a:t>not</a:t>
            </a:r>
            <a:r>
              <a:rPr lang="fi-FI" dirty="0"/>
              <a:t> </a:t>
            </a:r>
            <a:r>
              <a:rPr lang="fi-FI" dirty="0" err="1"/>
              <a:t>otherwise</a:t>
            </a:r>
            <a:r>
              <a:rPr lang="fi-FI" dirty="0"/>
              <a:t> </a:t>
            </a:r>
            <a:r>
              <a:rPr lang="fi-FI" dirty="0" err="1"/>
              <a:t>stated</a:t>
            </a:r>
            <a:r>
              <a:rPr lang="fi-FI" dirty="0"/>
              <a:t>, </a:t>
            </a:r>
            <a:r>
              <a:rPr lang="fi-FI" dirty="0" err="1"/>
              <a:t>all</a:t>
            </a:r>
            <a:r>
              <a:rPr lang="fi-FI" dirty="0"/>
              <a:t> </a:t>
            </a:r>
            <a:r>
              <a:rPr lang="fi-FI" dirty="0" err="1"/>
              <a:t>images</a:t>
            </a:r>
            <a:r>
              <a:rPr lang="fi-FI" dirty="0"/>
              <a:t> </a:t>
            </a:r>
            <a:r>
              <a:rPr lang="fi-FI" dirty="0" err="1"/>
              <a:t>by</a:t>
            </a:r>
            <a:r>
              <a:rPr lang="fi-FI" dirty="0"/>
              <a:t> </a:t>
            </a:r>
            <a:r>
              <a:rPr lang="fi-FI" dirty="0" err="1"/>
              <a:t>author</a:t>
            </a:r>
            <a:r>
              <a:rPr lang="fi-FI" dirty="0"/>
              <a:t>, </a:t>
            </a:r>
            <a:r>
              <a:rPr lang="fi-FI" dirty="0" err="1"/>
              <a:t>licence</a:t>
            </a:r>
            <a:r>
              <a:rPr lang="fi-FI" dirty="0"/>
              <a:t> CC4BY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6B0B224-76DD-4544-AC83-6C859E78C0E8}"/>
              </a:ext>
            </a:extLst>
          </p:cNvPr>
          <p:cNvGrpSpPr/>
          <p:nvPr/>
        </p:nvGrpSpPr>
        <p:grpSpPr>
          <a:xfrm>
            <a:off x="31758" y="1945004"/>
            <a:ext cx="766501" cy="2184887"/>
            <a:chOff x="31758" y="1945004"/>
            <a:chExt cx="766501" cy="2184887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4B5C1E93-2D12-CE4E-B554-93818A7B4D95}"/>
                </a:ext>
              </a:extLst>
            </p:cNvPr>
            <p:cNvSpPr/>
            <p:nvPr/>
          </p:nvSpPr>
          <p:spPr>
            <a:xfrm>
              <a:off x="319179" y="1945004"/>
              <a:ext cx="479080" cy="21546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i-FI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64B91BB9-F4DA-CE47-840F-39B56BD71971}"/>
                </a:ext>
              </a:extLst>
            </p:cNvPr>
            <p:cNvSpPr/>
            <p:nvPr/>
          </p:nvSpPr>
          <p:spPr>
            <a:xfrm>
              <a:off x="500475" y="3822114"/>
              <a:ext cx="28405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i-FI" sz="1400" dirty="0">
                  <a:solidFill>
                    <a:schemeClr val="bg2">
                      <a:lumMod val="50000"/>
                    </a:schemeClr>
                  </a:solidFill>
                  <a:latin typeface="Avenir Roman" panose="02000503020000020003" pitchFamily="2" charset="0"/>
                </a:rPr>
                <a:t>0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37052BA-2B0F-2A4F-A219-26A7A9EA51A5}"/>
                </a:ext>
              </a:extLst>
            </p:cNvPr>
            <p:cNvSpPr/>
            <p:nvPr/>
          </p:nvSpPr>
          <p:spPr>
            <a:xfrm>
              <a:off x="401089" y="2918997"/>
              <a:ext cx="38343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i-FI" sz="1400" dirty="0">
                  <a:solidFill>
                    <a:schemeClr val="bg2">
                      <a:lumMod val="50000"/>
                    </a:schemeClr>
                  </a:solidFill>
                  <a:latin typeface="Avenir Roman" panose="02000503020000020003" pitchFamily="2" charset="0"/>
                </a:rPr>
                <a:t>50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F5F02C99-44E5-7340-9662-7019EB14D3B7}"/>
                </a:ext>
              </a:extLst>
            </p:cNvPr>
            <p:cNvSpPr/>
            <p:nvPr/>
          </p:nvSpPr>
          <p:spPr>
            <a:xfrm>
              <a:off x="301703" y="2059826"/>
              <a:ext cx="48282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i-FI" sz="1400" dirty="0">
                  <a:solidFill>
                    <a:schemeClr val="bg2">
                      <a:lumMod val="50000"/>
                    </a:schemeClr>
                  </a:solidFill>
                  <a:latin typeface="Avenir Roman" panose="02000503020000020003" pitchFamily="2" charset="0"/>
                </a:rPr>
                <a:t>100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6F553B2-FA6E-194E-96D5-50BBC806A888}"/>
                </a:ext>
              </a:extLst>
            </p:cNvPr>
            <p:cNvSpPr txBox="1"/>
            <p:nvPr/>
          </p:nvSpPr>
          <p:spPr>
            <a:xfrm rot="16200000">
              <a:off x="-279866" y="2842907"/>
              <a:ext cx="9925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i-FI" dirty="0" err="1">
                  <a:solidFill>
                    <a:schemeClr val="bg2">
                      <a:lumMod val="50000"/>
                    </a:schemeClr>
                  </a:solidFill>
                </a:rPr>
                <a:t>Minutes</a:t>
              </a:r>
              <a:endParaRPr lang="fi-FI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759141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Finnish Meteorological Institute | If not otherwise stated, all images by author, licence CC4BY</a:t>
            </a:r>
            <a:endParaRPr lang="fi-FI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1546853-80B7-8146-A858-179B7E76A9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552" y="1307306"/>
            <a:ext cx="5657849" cy="4243387"/>
          </a:xfr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70F697A-736A-7A46-8BDE-C36EFAEBA0D4}"/>
              </a:ext>
            </a:extLst>
          </p:cNvPr>
          <p:cNvCxnSpPr/>
          <p:nvPr/>
        </p:nvCxnSpPr>
        <p:spPr>
          <a:xfrm>
            <a:off x="6819900" y="0"/>
            <a:ext cx="0" cy="6858000"/>
          </a:xfrm>
          <a:prstGeom prst="line">
            <a:avLst/>
          </a:prstGeom>
          <a:ln w="38100">
            <a:solidFill>
              <a:schemeClr val="accent1"/>
            </a:solidFill>
          </a:ln>
          <a:effectLst>
            <a:outerShdw blurRad="50800" dist="50800" dir="8040000" algn="tr" rotWithShape="0">
              <a:prstClr val="black">
                <a:alpha val="26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>
            <a:extLst>
              <a:ext uri="{FF2B5EF4-FFF2-40B4-BE49-F238E27FC236}">
                <a16:creationId xmlns:a16="http://schemas.microsoft.com/office/drawing/2014/main" id="{664F418B-35EB-F342-96A7-D228AAB5DCA2}"/>
              </a:ext>
            </a:extLst>
          </p:cNvPr>
          <p:cNvSpPr txBox="1">
            <a:spLocks/>
          </p:cNvSpPr>
          <p:nvPr/>
        </p:nvSpPr>
        <p:spPr>
          <a:xfrm>
            <a:off x="7376400" y="1956600"/>
            <a:ext cx="2523250" cy="1325563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tabLst/>
              <a:defRPr sz="4000" kern="1200">
                <a:solidFill>
                  <a:srgbClr val="63B9E9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Avenir Roman" panose="02000503020000020003" pitchFamily="2" charset="0"/>
                <a:ea typeface="Avenir Black" charset="0"/>
                <a:cs typeface="Avenir Black" charset="0"/>
              </a:rPr>
              <a:t>Label Data</a:t>
            </a:r>
            <a:br>
              <a:rPr lang="en-US" dirty="0">
                <a:latin typeface="Avenir Roman" panose="02000503020000020003" pitchFamily="2" charset="0"/>
                <a:ea typeface="Avenir Black" charset="0"/>
                <a:cs typeface="Avenir Black" charset="0"/>
              </a:rPr>
            </a:br>
            <a:r>
              <a:rPr lang="en-US" sz="2000" dirty="0">
                <a:latin typeface="Avenir Roman" panose="02000503020000020003" pitchFamily="2" charset="0"/>
                <a:ea typeface="Avenir Black" charset="0"/>
                <a:cs typeface="Avenir Black" charset="0"/>
              </a:rPr>
              <a:t>Histogram of delays, passenger trains</a:t>
            </a:r>
            <a:endParaRPr lang="en-US" dirty="0">
              <a:latin typeface="Avenir Roman" panose="02000503020000020003" pitchFamily="2" charset="0"/>
              <a:ea typeface="Avenir Black" charset="0"/>
              <a:cs typeface="Avenir Black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F514009-E2FB-7747-BED4-2EA0571841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9463" y="3056912"/>
            <a:ext cx="1581368" cy="744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3799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9475DE4-8064-324E-9D67-858128B6C4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69" r="14313"/>
          <a:stretch/>
        </p:blipFill>
        <p:spPr>
          <a:xfrm>
            <a:off x="-1" y="1365029"/>
            <a:ext cx="9234000" cy="4675383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2501" y="702248"/>
            <a:ext cx="9026222" cy="1325563"/>
          </a:xfrm>
        </p:spPr>
        <p:txBody>
          <a:bodyPr>
            <a:normAutofit/>
          </a:bodyPr>
          <a:lstStyle/>
          <a:p>
            <a:r>
              <a:rPr lang="en-US" dirty="0">
                <a:latin typeface="Avenir Roman" panose="02000503020000020003" pitchFamily="2" charset="0"/>
              </a:rPr>
              <a:t>Delays are time related phenomena</a:t>
            </a:r>
            <a:br>
              <a:rPr lang="en-US" b="1" dirty="0">
                <a:latin typeface="Avenir Roman" panose="02000503020000020003" pitchFamily="2" charset="0"/>
                <a:ea typeface="Avenir Black" charset="0"/>
                <a:cs typeface="Avenir Black" charset="0"/>
              </a:rPr>
            </a:br>
            <a:r>
              <a:rPr lang="en-US" sz="2000" dirty="0">
                <a:latin typeface="Avenir Roman" panose="02000503020000020003" pitchFamily="2" charset="0"/>
                <a:ea typeface="Avenir Black" charset="0"/>
                <a:cs typeface="Avenir Black" charset="0"/>
              </a:rPr>
              <a:t>Heatmap of delays, passenger trains, 2010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9BA9C2-B944-B844-B980-C3B6057C38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7355" y="143979"/>
            <a:ext cx="1581368" cy="744173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FF8A48A8-4D89-B043-982B-1CB3033FC4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806849" y="6280749"/>
            <a:ext cx="5868000" cy="365125"/>
          </a:xfrm>
        </p:spPr>
        <p:txBody>
          <a:bodyPr/>
          <a:lstStyle/>
          <a:p>
            <a:r>
              <a:rPr lang="fi-FI" dirty="0" err="1"/>
              <a:t>Finnish</a:t>
            </a:r>
            <a:r>
              <a:rPr lang="fi-FI" dirty="0"/>
              <a:t> </a:t>
            </a:r>
            <a:r>
              <a:rPr lang="fi-FI" dirty="0" err="1"/>
              <a:t>Meteorological</a:t>
            </a:r>
            <a:r>
              <a:rPr lang="fi-FI" dirty="0"/>
              <a:t> Institute | If </a:t>
            </a:r>
            <a:r>
              <a:rPr lang="fi-FI" dirty="0" err="1"/>
              <a:t>not</a:t>
            </a:r>
            <a:r>
              <a:rPr lang="fi-FI" dirty="0"/>
              <a:t> </a:t>
            </a:r>
            <a:r>
              <a:rPr lang="fi-FI" dirty="0" err="1"/>
              <a:t>otherwise</a:t>
            </a:r>
            <a:r>
              <a:rPr lang="fi-FI" dirty="0"/>
              <a:t> </a:t>
            </a:r>
            <a:r>
              <a:rPr lang="fi-FI" dirty="0" err="1"/>
              <a:t>stated</a:t>
            </a:r>
            <a:r>
              <a:rPr lang="fi-FI" dirty="0"/>
              <a:t>, </a:t>
            </a:r>
            <a:r>
              <a:rPr lang="fi-FI" dirty="0" err="1"/>
              <a:t>all</a:t>
            </a:r>
            <a:r>
              <a:rPr lang="fi-FI" dirty="0"/>
              <a:t> </a:t>
            </a:r>
            <a:r>
              <a:rPr lang="fi-FI" dirty="0" err="1"/>
              <a:t>images</a:t>
            </a:r>
            <a:r>
              <a:rPr lang="fi-FI" dirty="0"/>
              <a:t> </a:t>
            </a:r>
            <a:r>
              <a:rPr lang="fi-FI" dirty="0" err="1"/>
              <a:t>by</a:t>
            </a:r>
            <a:r>
              <a:rPr lang="fi-FI" dirty="0"/>
              <a:t> </a:t>
            </a:r>
            <a:r>
              <a:rPr lang="fi-FI" dirty="0" err="1"/>
              <a:t>author</a:t>
            </a:r>
            <a:r>
              <a:rPr lang="fi-FI" dirty="0"/>
              <a:t>, </a:t>
            </a:r>
            <a:r>
              <a:rPr lang="fi-FI" dirty="0" err="1"/>
              <a:t>licence</a:t>
            </a:r>
            <a:r>
              <a:rPr lang="fi-FI" dirty="0"/>
              <a:t> CC4BY</a:t>
            </a:r>
          </a:p>
        </p:txBody>
      </p:sp>
    </p:spTree>
    <p:extLst>
      <p:ext uri="{BB962C8B-B14F-4D97-AF65-F5344CB8AC3E}">
        <p14:creationId xmlns:p14="http://schemas.microsoft.com/office/powerpoint/2010/main" val="17604607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5899637-3125-424E-A4E2-354E8B27D6CF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32" r="12993"/>
          <a:stretch/>
        </p:blipFill>
        <p:spPr>
          <a:xfrm>
            <a:off x="0" y="1365029"/>
            <a:ext cx="9234000" cy="4676400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2501" y="702248"/>
            <a:ext cx="8907899" cy="1325563"/>
          </a:xfrm>
        </p:spPr>
        <p:txBody>
          <a:bodyPr>
            <a:normAutofit fontScale="90000"/>
          </a:bodyPr>
          <a:lstStyle/>
          <a:p>
            <a:r>
              <a:rPr lang="en-US" sz="4400" dirty="0">
                <a:latin typeface="Avenir Roman" panose="02000503020000020003" pitchFamily="2" charset="0"/>
              </a:rPr>
              <a:t>Delays are time related phenomena</a:t>
            </a:r>
            <a:br>
              <a:rPr lang="en-US" sz="4400" b="1" dirty="0">
                <a:latin typeface="Avenir Roman" panose="02000503020000020003" pitchFamily="2" charset="0"/>
                <a:ea typeface="Avenir Black" charset="0"/>
                <a:cs typeface="Avenir Black" charset="0"/>
              </a:rPr>
            </a:br>
            <a:r>
              <a:rPr lang="en-US" sz="2200" dirty="0">
                <a:latin typeface="Avenir Roman" panose="02000503020000020003" pitchFamily="2" charset="0"/>
                <a:ea typeface="Avenir Black" charset="0"/>
                <a:cs typeface="Avenir Black" charset="0"/>
              </a:rPr>
              <a:t>Heatmap of delays, passenger trains, 2011</a:t>
            </a:r>
            <a:endParaRPr lang="en-US" sz="2000" dirty="0">
              <a:latin typeface="Avenir Roman" panose="02000503020000020003" pitchFamily="2" charset="0"/>
              <a:ea typeface="Avenir Black" charset="0"/>
              <a:cs typeface="Avenir Black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CCFAC3-8464-A64E-AC36-60866B4EAD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7355" y="143979"/>
            <a:ext cx="1581368" cy="744173"/>
          </a:xfrm>
          <a:prstGeom prst="rect">
            <a:avLst/>
          </a:prstGeom>
        </p:spPr>
      </p:pic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A91D7984-7262-8145-9C89-135833AE9A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806849" y="6280749"/>
            <a:ext cx="5868000" cy="365125"/>
          </a:xfrm>
        </p:spPr>
        <p:txBody>
          <a:bodyPr/>
          <a:lstStyle/>
          <a:p>
            <a:r>
              <a:rPr lang="fi-FI" dirty="0" err="1"/>
              <a:t>Finnish</a:t>
            </a:r>
            <a:r>
              <a:rPr lang="fi-FI" dirty="0"/>
              <a:t> </a:t>
            </a:r>
            <a:r>
              <a:rPr lang="fi-FI" dirty="0" err="1"/>
              <a:t>Meteorological</a:t>
            </a:r>
            <a:r>
              <a:rPr lang="fi-FI" dirty="0"/>
              <a:t> Institute | If </a:t>
            </a:r>
            <a:r>
              <a:rPr lang="fi-FI" dirty="0" err="1"/>
              <a:t>not</a:t>
            </a:r>
            <a:r>
              <a:rPr lang="fi-FI" dirty="0"/>
              <a:t> </a:t>
            </a:r>
            <a:r>
              <a:rPr lang="fi-FI" dirty="0" err="1"/>
              <a:t>otherwise</a:t>
            </a:r>
            <a:r>
              <a:rPr lang="fi-FI" dirty="0"/>
              <a:t> </a:t>
            </a:r>
            <a:r>
              <a:rPr lang="fi-FI" dirty="0" err="1"/>
              <a:t>stated</a:t>
            </a:r>
            <a:r>
              <a:rPr lang="fi-FI" dirty="0"/>
              <a:t>, </a:t>
            </a:r>
            <a:r>
              <a:rPr lang="fi-FI" dirty="0" err="1"/>
              <a:t>all</a:t>
            </a:r>
            <a:r>
              <a:rPr lang="fi-FI" dirty="0"/>
              <a:t> </a:t>
            </a:r>
            <a:r>
              <a:rPr lang="fi-FI" dirty="0" err="1"/>
              <a:t>images</a:t>
            </a:r>
            <a:r>
              <a:rPr lang="fi-FI" dirty="0"/>
              <a:t> </a:t>
            </a:r>
            <a:r>
              <a:rPr lang="fi-FI" dirty="0" err="1"/>
              <a:t>by</a:t>
            </a:r>
            <a:r>
              <a:rPr lang="fi-FI" dirty="0"/>
              <a:t> </a:t>
            </a:r>
            <a:r>
              <a:rPr lang="fi-FI" dirty="0" err="1"/>
              <a:t>author</a:t>
            </a:r>
            <a:r>
              <a:rPr lang="fi-FI" dirty="0"/>
              <a:t>, </a:t>
            </a:r>
            <a:r>
              <a:rPr lang="fi-FI" dirty="0" err="1"/>
              <a:t>licence</a:t>
            </a:r>
            <a:r>
              <a:rPr lang="fi-FI" dirty="0"/>
              <a:t> CC4BY</a:t>
            </a:r>
          </a:p>
        </p:txBody>
      </p:sp>
    </p:spTree>
    <p:extLst>
      <p:ext uri="{BB962C8B-B14F-4D97-AF65-F5344CB8AC3E}">
        <p14:creationId xmlns:p14="http://schemas.microsoft.com/office/powerpoint/2010/main" val="7784207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6729" y="1956600"/>
            <a:ext cx="5984921" cy="3730920"/>
          </a:xfrm>
        </p:spPr>
        <p:txBody>
          <a:bodyPr>
            <a:normAutofit fontScale="92500"/>
          </a:bodyPr>
          <a:lstStyle/>
          <a:p>
            <a:pPr marL="198000" indent="-198000">
              <a:lnSpc>
                <a:spcPct val="130000"/>
              </a:lnSpc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19 weather observation parameters near train stations used for </a:t>
            </a:r>
            <a:r>
              <a:rPr lang="en-US" b="1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training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: </a:t>
            </a:r>
          </a:p>
          <a:p>
            <a:pPr marL="883800" lvl="1" indent="-198000">
              <a:lnSpc>
                <a:spcPct val="130000"/>
              </a:lnSpc>
            </a:pPr>
            <a:r>
              <a:rPr lang="fi-FI" dirty="0" err="1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Weather</a:t>
            </a:r>
            <a:r>
              <a:rPr lang="fi-FI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fi-FI" dirty="0" err="1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observation</a:t>
            </a:r>
            <a:r>
              <a:rPr lang="fi-FI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fi-FI" dirty="0" err="1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fetched</a:t>
            </a:r>
            <a:r>
              <a:rPr lang="fi-FI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for </a:t>
            </a:r>
            <a:r>
              <a:rPr lang="fi-FI" dirty="0" err="1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every</a:t>
            </a:r>
            <a:r>
              <a:rPr lang="fi-FI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fi-FI" dirty="0" err="1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train</a:t>
            </a:r>
            <a:r>
              <a:rPr lang="fi-FI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fi-FI" dirty="0" err="1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station</a:t>
            </a:r>
            <a:r>
              <a:rPr lang="fi-FI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for </a:t>
            </a:r>
            <a:r>
              <a:rPr lang="fi-FI" dirty="0" err="1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every</a:t>
            </a:r>
            <a:r>
              <a:rPr lang="fi-FI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fi-FI" dirty="0" err="1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hour</a:t>
            </a:r>
            <a:r>
              <a:rPr lang="fi-FI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fi-FI" dirty="0" err="1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when</a:t>
            </a:r>
            <a:r>
              <a:rPr lang="fi-FI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fi-FI" dirty="0" err="1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train</a:t>
            </a:r>
            <a:r>
              <a:rPr lang="fi-FI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fi-FI" dirty="0" err="1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has</a:t>
            </a:r>
            <a:r>
              <a:rPr lang="fi-FI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fi-FI" dirty="0" err="1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passed</a:t>
            </a:r>
            <a:r>
              <a:rPr lang="fi-FI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fi-FI" dirty="0" err="1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the</a:t>
            </a:r>
            <a:r>
              <a:rPr lang="fi-FI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fi-FI" dirty="0" err="1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station</a:t>
            </a:r>
            <a:endParaRPr lang="en-US" dirty="0">
              <a:solidFill>
                <a:schemeClr val="bg2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198000" indent="-198000">
              <a:lnSpc>
                <a:spcPct val="130000"/>
              </a:lnSpc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The same weather parameters as in training fetched from Harmonie numerical weather prediction model used for </a:t>
            </a:r>
            <a:r>
              <a:rPr lang="en-US" b="1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prediction</a:t>
            </a:r>
          </a:p>
          <a:p>
            <a:pPr>
              <a:lnSpc>
                <a:spcPct val="110000"/>
              </a:lnSpc>
              <a:buNone/>
            </a:pPr>
            <a:endParaRPr lang="en-US" dirty="0">
              <a:solidFill>
                <a:schemeClr val="bg2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>
              <a:lnSpc>
                <a:spcPct val="110000"/>
              </a:lnSpc>
              <a:buNone/>
            </a:pPr>
            <a:endParaRPr lang="en-US" dirty="0">
              <a:solidFill>
                <a:schemeClr val="bg2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198000" indent="-198000">
              <a:lnSpc>
                <a:spcPct val="110000"/>
              </a:lnSpc>
            </a:pPr>
            <a:endParaRPr lang="en-US" dirty="0">
              <a:solidFill>
                <a:schemeClr val="bg2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198000" indent="-198000">
              <a:lnSpc>
                <a:spcPct val="110000"/>
              </a:lnSpc>
            </a:pPr>
            <a:endParaRPr lang="en-US" dirty="0">
              <a:solidFill>
                <a:schemeClr val="bg2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198000" indent="-198000"/>
            <a:endParaRPr lang="en-US" dirty="0">
              <a:latin typeface="Avenir Book" charset="0"/>
              <a:ea typeface="Avenir Book" charset="0"/>
              <a:cs typeface="Avenir Book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27A1D45-7ADE-D348-BCC6-272DFE7A6599}"/>
              </a:ext>
            </a:extLst>
          </p:cNvPr>
          <p:cNvCxnSpPr/>
          <p:nvPr/>
        </p:nvCxnSpPr>
        <p:spPr>
          <a:xfrm>
            <a:off x="6819900" y="0"/>
            <a:ext cx="0" cy="6858000"/>
          </a:xfrm>
          <a:prstGeom prst="line">
            <a:avLst/>
          </a:prstGeom>
          <a:ln w="38100">
            <a:solidFill>
              <a:schemeClr val="accent1"/>
            </a:solidFill>
          </a:ln>
          <a:effectLst>
            <a:outerShdw blurRad="50800" dist="50800" dir="8040000" algn="tr" rotWithShape="0">
              <a:prstClr val="black">
                <a:alpha val="26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1">
            <a:extLst>
              <a:ext uri="{FF2B5EF4-FFF2-40B4-BE49-F238E27FC236}">
                <a16:creationId xmlns:a16="http://schemas.microsoft.com/office/drawing/2014/main" id="{807489ED-D251-8546-B060-E1C972D62BFC}"/>
              </a:ext>
            </a:extLst>
          </p:cNvPr>
          <p:cNvSpPr txBox="1">
            <a:spLocks/>
          </p:cNvSpPr>
          <p:nvPr/>
        </p:nvSpPr>
        <p:spPr>
          <a:xfrm>
            <a:off x="7376400" y="1956600"/>
            <a:ext cx="2523250" cy="1325563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tabLst/>
              <a:defRPr sz="4000" kern="1200">
                <a:solidFill>
                  <a:srgbClr val="63B9E9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Avenir Roman" panose="02000503020000020003" pitchFamily="2" charset="0"/>
                <a:ea typeface="Avenir Black" charset="0"/>
                <a:cs typeface="Avenir Black" charset="0"/>
              </a:rPr>
              <a:t>Feature</a:t>
            </a:r>
            <a:br>
              <a:rPr lang="en-US" dirty="0">
                <a:latin typeface="Avenir Roman" panose="02000503020000020003" pitchFamily="2" charset="0"/>
                <a:ea typeface="Avenir Black" charset="0"/>
                <a:cs typeface="Avenir Black" charset="0"/>
              </a:rPr>
            </a:br>
            <a:r>
              <a:rPr lang="en-US" dirty="0">
                <a:latin typeface="Avenir Roman" panose="02000503020000020003" pitchFamily="2" charset="0"/>
                <a:ea typeface="Avenir Black" charset="0"/>
                <a:cs typeface="Avenir Black" charset="0"/>
              </a:rPr>
              <a:t>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943D65-F3BA-4C4E-9144-5E376EA704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6400" y="3396343"/>
            <a:ext cx="1413582" cy="9525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3446B643-BB39-F54E-A613-6452ACE6E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501" y="702248"/>
            <a:ext cx="6177399" cy="1325563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Avenir Roman" panose="02000503020000020003" pitchFamily="2" charset="0"/>
              </a:rPr>
              <a:t>Weather Observations Used as Features</a:t>
            </a:r>
            <a:endParaRPr lang="en-US" sz="1600" dirty="0">
              <a:latin typeface="Avenir Roman" panose="02000503020000020003" pitchFamily="2" charset="0"/>
              <a:ea typeface="Avenir Black" charset="0"/>
              <a:cs typeface="Avenir Black" charset="0"/>
            </a:endParaRP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006EB494-AB4A-F74C-858C-52ADE15CDE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12000" y="6444000"/>
            <a:ext cx="5868000" cy="365125"/>
          </a:xfrm>
        </p:spPr>
        <p:txBody>
          <a:bodyPr/>
          <a:lstStyle/>
          <a:p>
            <a:r>
              <a:rPr lang="fi-FI" dirty="0" err="1"/>
              <a:t>Finnish</a:t>
            </a:r>
            <a:r>
              <a:rPr lang="fi-FI" dirty="0"/>
              <a:t> </a:t>
            </a:r>
            <a:r>
              <a:rPr lang="fi-FI" dirty="0" err="1"/>
              <a:t>Meteorological</a:t>
            </a:r>
            <a:r>
              <a:rPr lang="fi-FI" dirty="0"/>
              <a:t> Institute | If </a:t>
            </a:r>
            <a:r>
              <a:rPr lang="fi-FI" dirty="0" err="1"/>
              <a:t>not</a:t>
            </a:r>
            <a:r>
              <a:rPr lang="fi-FI" dirty="0"/>
              <a:t> </a:t>
            </a:r>
            <a:r>
              <a:rPr lang="fi-FI" dirty="0" err="1"/>
              <a:t>otherwise</a:t>
            </a:r>
            <a:r>
              <a:rPr lang="fi-FI" dirty="0"/>
              <a:t> </a:t>
            </a:r>
            <a:r>
              <a:rPr lang="fi-FI" dirty="0" err="1"/>
              <a:t>stated</a:t>
            </a:r>
            <a:r>
              <a:rPr lang="fi-FI" dirty="0"/>
              <a:t>, </a:t>
            </a:r>
            <a:r>
              <a:rPr lang="fi-FI" dirty="0" err="1"/>
              <a:t>all</a:t>
            </a:r>
            <a:r>
              <a:rPr lang="fi-FI" dirty="0"/>
              <a:t> </a:t>
            </a:r>
            <a:r>
              <a:rPr lang="fi-FI" dirty="0" err="1"/>
              <a:t>images</a:t>
            </a:r>
            <a:r>
              <a:rPr lang="fi-FI" dirty="0"/>
              <a:t> </a:t>
            </a:r>
            <a:r>
              <a:rPr lang="fi-FI" dirty="0" err="1"/>
              <a:t>by</a:t>
            </a:r>
            <a:r>
              <a:rPr lang="fi-FI" dirty="0"/>
              <a:t> </a:t>
            </a:r>
            <a:r>
              <a:rPr lang="fi-FI" dirty="0" err="1"/>
              <a:t>author</a:t>
            </a:r>
            <a:r>
              <a:rPr lang="fi-FI" dirty="0"/>
              <a:t>, </a:t>
            </a:r>
            <a:r>
              <a:rPr lang="fi-FI" dirty="0" err="1"/>
              <a:t>licence</a:t>
            </a:r>
            <a:r>
              <a:rPr lang="fi-FI" dirty="0"/>
              <a:t> CC4BY</a:t>
            </a:r>
          </a:p>
        </p:txBody>
      </p:sp>
    </p:spTree>
    <p:extLst>
      <p:ext uri="{BB962C8B-B14F-4D97-AF65-F5344CB8AC3E}">
        <p14:creationId xmlns:p14="http://schemas.microsoft.com/office/powerpoint/2010/main" val="17794531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46">
            <a:extLst>
              <a:ext uri="{FF2B5EF4-FFF2-40B4-BE49-F238E27FC236}">
                <a16:creationId xmlns:a16="http://schemas.microsoft.com/office/drawing/2014/main" id="{12DE1C29-97D4-1645-BE3A-3C0C9B9DF8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0671" y="4315177"/>
            <a:ext cx="2535584" cy="10220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798" y="810920"/>
            <a:ext cx="9286899" cy="1325563"/>
          </a:xfrm>
        </p:spPr>
        <p:txBody>
          <a:bodyPr>
            <a:normAutofit/>
          </a:bodyPr>
          <a:lstStyle/>
          <a:p>
            <a:r>
              <a:rPr lang="en-US" dirty="0">
                <a:latin typeface="Avenir Roman" panose="02000503020000020003" pitchFamily="2" charset="0"/>
              </a:rPr>
              <a:t>Various pre-processing methods used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2501" y="2027811"/>
            <a:ext cx="8599095" cy="4242814"/>
          </a:xfrm>
        </p:spPr>
        <p:txBody>
          <a:bodyPr>
            <a:normAutofit/>
          </a:bodyPr>
          <a:lstStyle/>
          <a:p>
            <a:pPr marL="883800" lvl="1" indent="-198000">
              <a:lnSpc>
                <a:spcPct val="130000"/>
              </a:lnSpc>
            </a:pPr>
            <a:endParaRPr lang="en-US" dirty="0">
              <a:solidFill>
                <a:schemeClr val="bg2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>
              <a:lnSpc>
                <a:spcPct val="110000"/>
              </a:lnSpc>
              <a:buNone/>
            </a:pPr>
            <a:endParaRPr lang="en-US" dirty="0">
              <a:solidFill>
                <a:schemeClr val="bg2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>
              <a:lnSpc>
                <a:spcPct val="110000"/>
              </a:lnSpc>
              <a:buNone/>
            </a:pPr>
            <a:endParaRPr lang="en-US" dirty="0">
              <a:solidFill>
                <a:schemeClr val="bg2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198000" indent="-198000">
              <a:lnSpc>
                <a:spcPct val="110000"/>
              </a:lnSpc>
            </a:pPr>
            <a:endParaRPr lang="en-US" dirty="0">
              <a:solidFill>
                <a:schemeClr val="bg2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198000" indent="-198000">
              <a:lnSpc>
                <a:spcPct val="110000"/>
              </a:lnSpc>
            </a:pPr>
            <a:endParaRPr lang="en-US" dirty="0">
              <a:solidFill>
                <a:schemeClr val="bg2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>
              <a:buNone/>
            </a:pPr>
            <a:endParaRPr lang="en-US" dirty="0">
              <a:latin typeface="Avenir Book" charset="0"/>
              <a:ea typeface="Avenir Book" charset="0"/>
              <a:cs typeface="Avenir Book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3E5D05A-A9D4-1C4D-A854-E77BB2757A94}"/>
              </a:ext>
            </a:extLst>
          </p:cNvPr>
          <p:cNvCxnSpPr/>
          <p:nvPr/>
        </p:nvCxnSpPr>
        <p:spPr>
          <a:xfrm>
            <a:off x="2474913" y="2100475"/>
            <a:ext cx="0" cy="32385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D363F45-4B71-F443-87A6-446B58BB6019}"/>
              </a:ext>
            </a:extLst>
          </p:cNvPr>
          <p:cNvCxnSpPr/>
          <p:nvPr/>
        </p:nvCxnSpPr>
        <p:spPr>
          <a:xfrm>
            <a:off x="4949826" y="2100475"/>
            <a:ext cx="0" cy="32385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91C8DD9-DBD3-3A40-9A97-349C16251881}"/>
              </a:ext>
            </a:extLst>
          </p:cNvPr>
          <p:cNvCxnSpPr/>
          <p:nvPr/>
        </p:nvCxnSpPr>
        <p:spPr>
          <a:xfrm>
            <a:off x="7424739" y="2100475"/>
            <a:ext cx="0" cy="32385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6957D18C-D18E-EE45-954F-AC3B38BBC2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2175" y="3786907"/>
            <a:ext cx="3002251" cy="177774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800F613-97D6-EC42-86F0-202FFB3C8BB8}"/>
              </a:ext>
            </a:extLst>
          </p:cNvPr>
          <p:cNvSpPr txBox="1"/>
          <p:nvPr/>
        </p:nvSpPr>
        <p:spPr>
          <a:xfrm>
            <a:off x="4765801" y="5387931"/>
            <a:ext cx="293862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600" dirty="0"/>
              <a:t>Image: Roope Tervo 2018. Original image: </a:t>
            </a:r>
            <a:r>
              <a:rPr lang="fi-FI" sz="600" dirty="0">
                <a:hlinkClick r:id="rId5" tooltip="User:Mjanson srf (page does not exist)"/>
              </a:rPr>
              <a:t>Mjanson srf</a:t>
            </a:r>
            <a:r>
              <a:rPr lang="fi-FI" sz="600" dirty="0"/>
              <a:t>. License: CC-BY-SA-3.0.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0A75230-714F-D543-8DF3-4C21AE3C2E26}"/>
              </a:ext>
            </a:extLst>
          </p:cNvPr>
          <p:cNvSpPr/>
          <p:nvPr/>
        </p:nvSpPr>
        <p:spPr>
          <a:xfrm>
            <a:off x="4839413" y="2142575"/>
            <a:ext cx="2559838" cy="11505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98000">
              <a:lnSpc>
                <a:spcPct val="130000"/>
              </a:lnSpc>
            </a:pPr>
            <a:r>
              <a:rPr lang="fi-FI" dirty="0" err="1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Tried</a:t>
            </a:r>
            <a:r>
              <a:rPr lang="fi-FI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fi-FI" dirty="0" err="1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with</a:t>
            </a:r>
            <a:r>
              <a:rPr lang="fi-FI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and </a:t>
            </a:r>
            <a:r>
              <a:rPr lang="fi-FI" dirty="0" err="1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without</a:t>
            </a:r>
            <a:r>
              <a:rPr lang="fi-FI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fi-FI" dirty="0" err="1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imputation</a:t>
            </a:r>
            <a:r>
              <a:rPr lang="fi-FI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and </a:t>
            </a:r>
            <a:r>
              <a:rPr lang="fi-FI" dirty="0" err="1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normalisation</a:t>
            </a:r>
            <a:endParaRPr lang="fi-FI" dirty="0">
              <a:solidFill>
                <a:schemeClr val="bg2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BC860E2-FEA4-B743-A3AF-A9A90DC6B6A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6046" y="3518372"/>
            <a:ext cx="2067321" cy="2024475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03BBA816-72D5-9541-B48E-5DF3622D8801}"/>
              </a:ext>
            </a:extLst>
          </p:cNvPr>
          <p:cNvSpPr/>
          <p:nvPr/>
        </p:nvSpPr>
        <p:spPr>
          <a:xfrm>
            <a:off x="7339812" y="2142575"/>
            <a:ext cx="2559838" cy="7904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98000">
              <a:lnSpc>
                <a:spcPct val="130000"/>
              </a:lnSpc>
            </a:pPr>
            <a:r>
              <a:rPr lang="fi-FI" dirty="0" err="1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Tried</a:t>
            </a:r>
            <a:r>
              <a:rPr lang="fi-FI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PCA, ICA and K-</a:t>
            </a:r>
            <a:r>
              <a:rPr lang="fi-FI" dirty="0" err="1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Means</a:t>
            </a:r>
            <a:r>
              <a:rPr lang="fi-FI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fi-FI" dirty="0" err="1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clustering</a:t>
            </a:r>
            <a:endParaRPr lang="fi-FI" dirty="0">
              <a:solidFill>
                <a:schemeClr val="bg2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3B58557-1B8D-D64A-87FA-3624A040E64E}"/>
              </a:ext>
            </a:extLst>
          </p:cNvPr>
          <p:cNvSpPr txBox="1"/>
          <p:nvPr/>
        </p:nvSpPr>
        <p:spPr>
          <a:xfrm>
            <a:off x="7672324" y="5400115"/>
            <a:ext cx="17363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600" dirty="0"/>
              <a:t>Image: Roope Tervo 2018. </a:t>
            </a:r>
            <a:br>
              <a:rPr lang="fi-FI" sz="600" dirty="0"/>
            </a:br>
            <a:r>
              <a:rPr lang="fi-FI" sz="600" dirty="0"/>
              <a:t>Original image: </a:t>
            </a:r>
            <a:r>
              <a:rPr lang="fi-FI" sz="600" dirty="0">
                <a:hlinkClick r:id="rId7" tooltip="User:Nicoguaro"/>
              </a:rPr>
              <a:t>Nicoguaro</a:t>
            </a:r>
            <a:r>
              <a:rPr lang="fi-FI" sz="600" dirty="0"/>
              <a:t>. License: CC4-BY.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2C887CF-778F-9043-84A6-1013A020FEBF}"/>
              </a:ext>
            </a:extLst>
          </p:cNvPr>
          <p:cNvSpPr txBox="1"/>
          <p:nvPr/>
        </p:nvSpPr>
        <p:spPr>
          <a:xfrm>
            <a:off x="745508" y="4675780"/>
            <a:ext cx="56778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000" dirty="0">
                <a:solidFill>
                  <a:schemeClr val="bg2">
                    <a:lumMod val="50000"/>
                  </a:schemeClr>
                </a:solidFill>
              </a:rPr>
              <a:t>100km</a:t>
            </a:r>
            <a:endParaRPr lang="fi-FI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9392B82-53F2-7748-9D44-CB72FBBDD454}"/>
              </a:ext>
            </a:extLst>
          </p:cNvPr>
          <p:cNvSpPr/>
          <p:nvPr/>
        </p:nvSpPr>
        <p:spPr>
          <a:xfrm>
            <a:off x="-84925" y="2194282"/>
            <a:ext cx="2559838" cy="1870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98000">
              <a:lnSpc>
                <a:spcPct val="130000"/>
              </a:lnSpc>
            </a:pPr>
            <a:r>
              <a:rPr lang="fi-FI" dirty="0" err="1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Observations</a:t>
            </a:r>
            <a:r>
              <a:rPr lang="fi-FI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fi-FI" dirty="0" err="1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fetched</a:t>
            </a:r>
            <a:r>
              <a:rPr lang="fi-FI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fi-FI" dirty="0" err="1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with</a:t>
            </a:r>
            <a:r>
              <a:rPr lang="fi-FI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100 km radius </a:t>
            </a:r>
            <a:r>
              <a:rPr lang="fi-FI" dirty="0" err="1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from</a:t>
            </a:r>
            <a:r>
              <a:rPr lang="fi-FI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fi-FI" dirty="0" err="1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train</a:t>
            </a:r>
            <a:r>
              <a:rPr lang="fi-FI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fi-FI" dirty="0" err="1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station</a:t>
            </a:r>
            <a:r>
              <a:rPr lang="fi-FI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fi-FI" dirty="0" err="1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using</a:t>
            </a:r>
            <a:r>
              <a:rPr lang="fi-FI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fi-FI" dirty="0" err="1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aggregation</a:t>
            </a:r>
            <a:endParaRPr lang="fi-FI" dirty="0">
              <a:solidFill>
                <a:schemeClr val="bg2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8108E1B-0851-DC47-92F6-9F0AF4D78380}"/>
              </a:ext>
            </a:extLst>
          </p:cNvPr>
          <p:cNvSpPr txBox="1"/>
          <p:nvPr/>
        </p:nvSpPr>
        <p:spPr>
          <a:xfrm>
            <a:off x="121798" y="5267910"/>
            <a:ext cx="173797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600" dirty="0"/>
              <a:t>Image: Roope Tervo 2018. License: CC4-BY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6D92E4F-B7D4-4947-ADC2-B221E6D56591}"/>
              </a:ext>
            </a:extLst>
          </p:cNvPr>
          <p:cNvSpPr/>
          <p:nvPr/>
        </p:nvSpPr>
        <p:spPr>
          <a:xfrm>
            <a:off x="2389987" y="2228302"/>
            <a:ext cx="2559838" cy="11505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98000">
              <a:lnSpc>
                <a:spcPct val="130000"/>
              </a:lnSpc>
            </a:pPr>
            <a:r>
              <a:rPr lang="fi-FI" dirty="0" err="1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Calculated</a:t>
            </a:r>
            <a:r>
              <a:rPr lang="fi-FI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3h and 6h </a:t>
            </a:r>
            <a:r>
              <a:rPr lang="fi-FI" dirty="0" err="1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precipitation</a:t>
            </a:r>
            <a:r>
              <a:rPr lang="fi-FI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fi-FI" dirty="0" err="1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accumulation</a:t>
            </a:r>
            <a:r>
              <a:rPr lang="fi-FI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fi-FI" dirty="0" err="1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sums</a:t>
            </a:r>
            <a:endParaRPr lang="fi-FI" dirty="0">
              <a:solidFill>
                <a:schemeClr val="bg2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55701C9E-86EA-C044-983C-80A9D6A89CA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5209" y="3354681"/>
            <a:ext cx="1803400" cy="2032000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6EAEAA68-A54A-FC4F-8771-817CD01889C2}"/>
              </a:ext>
            </a:extLst>
          </p:cNvPr>
          <p:cNvSpPr txBox="1"/>
          <p:nvPr/>
        </p:nvSpPr>
        <p:spPr>
          <a:xfrm>
            <a:off x="2763033" y="5293837"/>
            <a:ext cx="173797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600" dirty="0"/>
              <a:t>Image: Roope Tervo 2018. License: CC4-BY</a:t>
            </a:r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03A5140B-213D-B441-955F-DFE7D79185D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6210" y="-10614"/>
            <a:ext cx="1133440" cy="763735"/>
          </a:xfrm>
          <a:prstGeom prst="rect">
            <a:avLst/>
          </a:prstGeom>
        </p:spPr>
      </p:pic>
      <p:sp>
        <p:nvSpPr>
          <p:cNvPr id="63" name="Footer Placeholder 4">
            <a:extLst>
              <a:ext uri="{FF2B5EF4-FFF2-40B4-BE49-F238E27FC236}">
                <a16:creationId xmlns:a16="http://schemas.microsoft.com/office/drawing/2014/main" id="{CB388F9C-BC84-9A42-934A-42595F940E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806849" y="6280749"/>
            <a:ext cx="5868000" cy="365125"/>
          </a:xfrm>
        </p:spPr>
        <p:txBody>
          <a:bodyPr/>
          <a:lstStyle/>
          <a:p>
            <a:r>
              <a:rPr lang="fi-FI" dirty="0" err="1"/>
              <a:t>Finnish</a:t>
            </a:r>
            <a:r>
              <a:rPr lang="fi-FI" dirty="0"/>
              <a:t> </a:t>
            </a:r>
            <a:r>
              <a:rPr lang="fi-FI" dirty="0" err="1"/>
              <a:t>Meteorological</a:t>
            </a:r>
            <a:r>
              <a:rPr lang="fi-FI" dirty="0"/>
              <a:t> Institute | If </a:t>
            </a:r>
            <a:r>
              <a:rPr lang="fi-FI" dirty="0" err="1"/>
              <a:t>not</a:t>
            </a:r>
            <a:r>
              <a:rPr lang="fi-FI" dirty="0"/>
              <a:t> </a:t>
            </a:r>
            <a:r>
              <a:rPr lang="fi-FI" dirty="0" err="1"/>
              <a:t>otherwise</a:t>
            </a:r>
            <a:r>
              <a:rPr lang="fi-FI" dirty="0"/>
              <a:t> </a:t>
            </a:r>
            <a:r>
              <a:rPr lang="fi-FI" dirty="0" err="1"/>
              <a:t>stated</a:t>
            </a:r>
            <a:r>
              <a:rPr lang="fi-FI" dirty="0"/>
              <a:t>, </a:t>
            </a:r>
            <a:r>
              <a:rPr lang="fi-FI" dirty="0" err="1"/>
              <a:t>all</a:t>
            </a:r>
            <a:r>
              <a:rPr lang="fi-FI" dirty="0"/>
              <a:t> </a:t>
            </a:r>
            <a:r>
              <a:rPr lang="fi-FI" dirty="0" err="1"/>
              <a:t>images</a:t>
            </a:r>
            <a:r>
              <a:rPr lang="fi-FI" dirty="0"/>
              <a:t> </a:t>
            </a:r>
            <a:r>
              <a:rPr lang="fi-FI" dirty="0" err="1"/>
              <a:t>by</a:t>
            </a:r>
            <a:r>
              <a:rPr lang="fi-FI" dirty="0"/>
              <a:t> </a:t>
            </a:r>
            <a:r>
              <a:rPr lang="fi-FI" dirty="0" err="1"/>
              <a:t>author</a:t>
            </a:r>
            <a:r>
              <a:rPr lang="fi-FI" dirty="0"/>
              <a:t>, </a:t>
            </a:r>
            <a:r>
              <a:rPr lang="fi-FI" dirty="0" err="1"/>
              <a:t>licence</a:t>
            </a:r>
            <a:r>
              <a:rPr lang="fi-FI" dirty="0"/>
              <a:t> CC4BY</a:t>
            </a:r>
          </a:p>
        </p:txBody>
      </p:sp>
    </p:spTree>
    <p:extLst>
      <p:ext uri="{BB962C8B-B14F-4D97-AF65-F5344CB8AC3E}">
        <p14:creationId xmlns:p14="http://schemas.microsoft.com/office/powerpoint/2010/main" val="18967722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6501" y="5261932"/>
            <a:ext cx="5984921" cy="3730920"/>
          </a:xfrm>
        </p:spPr>
        <p:txBody>
          <a:bodyPr>
            <a:normAutofit/>
          </a:bodyPr>
          <a:lstStyle/>
          <a:p>
            <a:pPr marL="198000" indent="-198000">
              <a:lnSpc>
                <a:spcPct val="130000"/>
              </a:lnSpc>
            </a:pP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Rest of the dataset 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splitted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randomly to train and validation dataset with ratio 70/30 %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27A1D45-7ADE-D348-BCC6-272DFE7A6599}"/>
              </a:ext>
            </a:extLst>
          </p:cNvPr>
          <p:cNvCxnSpPr/>
          <p:nvPr/>
        </p:nvCxnSpPr>
        <p:spPr>
          <a:xfrm>
            <a:off x="6819900" y="0"/>
            <a:ext cx="0" cy="6858000"/>
          </a:xfrm>
          <a:prstGeom prst="line">
            <a:avLst/>
          </a:prstGeom>
          <a:ln w="38100">
            <a:solidFill>
              <a:schemeClr val="accent1"/>
            </a:solidFill>
          </a:ln>
          <a:effectLst>
            <a:outerShdw blurRad="50800" dist="50800" dir="8040000" algn="tr" rotWithShape="0">
              <a:prstClr val="black">
                <a:alpha val="26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1">
            <a:extLst>
              <a:ext uri="{FF2B5EF4-FFF2-40B4-BE49-F238E27FC236}">
                <a16:creationId xmlns:a16="http://schemas.microsoft.com/office/drawing/2014/main" id="{807489ED-D251-8546-B060-E1C972D62BFC}"/>
              </a:ext>
            </a:extLst>
          </p:cNvPr>
          <p:cNvSpPr txBox="1">
            <a:spLocks/>
          </p:cNvSpPr>
          <p:nvPr/>
        </p:nvSpPr>
        <p:spPr>
          <a:xfrm>
            <a:off x="7376400" y="1956600"/>
            <a:ext cx="2523250" cy="1325563"/>
          </a:xfrm>
          <a:prstGeom prst="rect">
            <a:avLst/>
          </a:prstGeom>
        </p:spPr>
        <p:txBody>
          <a:bodyPr vert="horz" lIns="0" tIns="0" rIns="0" bIns="0" rtlCol="0" anchor="t" anchorCtr="0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tabLst/>
              <a:defRPr sz="4000" kern="1200">
                <a:solidFill>
                  <a:srgbClr val="63B9E9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Avenir Roman" panose="02000503020000020003" pitchFamily="2" charset="0"/>
                <a:ea typeface="Avenir Black" charset="0"/>
                <a:cs typeface="Arabic Typesetting" panose="020F0502020204030204" pitchFamily="34" charset="0"/>
              </a:rPr>
              <a:t>Train, validation and </a:t>
            </a:r>
            <a:br>
              <a:rPr lang="en-US" dirty="0">
                <a:latin typeface="Avenir Roman" panose="02000503020000020003" pitchFamily="2" charset="0"/>
                <a:ea typeface="Avenir Black" charset="0"/>
                <a:cs typeface="Arabic Typesetting" panose="020F0502020204030204" pitchFamily="34" charset="0"/>
              </a:rPr>
            </a:br>
            <a:r>
              <a:rPr lang="en-US" dirty="0">
                <a:latin typeface="Avenir Roman" panose="02000503020000020003" pitchFamily="2" charset="0"/>
                <a:ea typeface="Avenir Black" charset="0"/>
                <a:cs typeface="Arabic Typesetting" panose="020F0502020204030204" pitchFamily="34" charset="0"/>
              </a:rPr>
              <a:t>test data</a:t>
            </a:r>
            <a:endParaRPr lang="en-US" b="1" dirty="0">
              <a:latin typeface="Avenir Black" charset="0"/>
              <a:ea typeface="Avenir Black" charset="0"/>
              <a:cs typeface="Avenir Black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943D65-F3BA-4C4E-9144-5E376EA704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6400" y="3396343"/>
            <a:ext cx="1413582" cy="9525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193095FF-1FF5-BE4F-B6E6-67879D300D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502" y="702248"/>
            <a:ext cx="5977890" cy="641643"/>
          </a:xfrm>
        </p:spPr>
        <p:txBody>
          <a:bodyPr>
            <a:noAutofit/>
          </a:bodyPr>
          <a:lstStyle/>
          <a:p>
            <a:r>
              <a:rPr lang="en-US" sz="3200" dirty="0">
                <a:latin typeface="Avenir Roman" panose="02000503020000020003" pitchFamily="2" charset="0"/>
              </a:rPr>
              <a:t>Three selected months picked out for testing performance</a:t>
            </a:r>
            <a:endParaRPr lang="en-US" sz="1400" dirty="0">
              <a:latin typeface="Avenir Roman" panose="02000503020000020003" pitchFamily="2" charset="0"/>
              <a:ea typeface="Avenir Black" charset="0"/>
              <a:cs typeface="Avenir Black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E0B6214-B36D-554E-AE92-7382A19CB0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502" y="3477085"/>
            <a:ext cx="3079750" cy="151113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97C0D72-B6E3-BD4C-BEB6-087C0DEE6C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252" y="1936946"/>
            <a:ext cx="2947457" cy="143319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E52E8DB-4E75-9A48-82D9-9233CE616ED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501" y="1868623"/>
            <a:ext cx="3079750" cy="150151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C93BC6D-A274-4E47-9BD9-C641BF12F41F}"/>
              </a:ext>
            </a:extLst>
          </p:cNvPr>
          <p:cNvSpPr txBox="1"/>
          <p:nvPr/>
        </p:nvSpPr>
        <p:spPr>
          <a:xfrm>
            <a:off x="2899458" y="1903790"/>
            <a:ext cx="7596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200" dirty="0">
                <a:solidFill>
                  <a:schemeClr val="bg2">
                    <a:lumMod val="50000"/>
                  </a:schemeClr>
                </a:solidFill>
              </a:rPr>
              <a:t>02/2017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17D86AC-3E87-D44B-B224-B4F11B83B2B8}"/>
              </a:ext>
            </a:extLst>
          </p:cNvPr>
          <p:cNvSpPr txBox="1"/>
          <p:nvPr/>
        </p:nvSpPr>
        <p:spPr>
          <a:xfrm>
            <a:off x="5997107" y="1903790"/>
            <a:ext cx="7596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200" dirty="0">
                <a:solidFill>
                  <a:schemeClr val="bg2">
                    <a:lumMod val="50000"/>
                  </a:schemeClr>
                </a:solidFill>
              </a:rPr>
              <a:t>06/2016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78128A6-8F4D-C342-928C-77929AEA2D3E}"/>
              </a:ext>
            </a:extLst>
          </p:cNvPr>
          <p:cNvSpPr txBox="1"/>
          <p:nvPr/>
        </p:nvSpPr>
        <p:spPr>
          <a:xfrm>
            <a:off x="2885084" y="3370138"/>
            <a:ext cx="7468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200" dirty="0">
                <a:solidFill>
                  <a:schemeClr val="bg2">
                    <a:lumMod val="50000"/>
                  </a:schemeClr>
                </a:solidFill>
              </a:rPr>
              <a:t>02/2011</a:t>
            </a:r>
          </a:p>
        </p:txBody>
      </p:sp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00C625F5-9AF7-8544-8EEC-1CA6B1A0B2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12000" y="6444000"/>
            <a:ext cx="5868000" cy="365125"/>
          </a:xfrm>
        </p:spPr>
        <p:txBody>
          <a:bodyPr/>
          <a:lstStyle/>
          <a:p>
            <a:r>
              <a:rPr lang="fi-FI" dirty="0" err="1"/>
              <a:t>Finnish</a:t>
            </a:r>
            <a:r>
              <a:rPr lang="fi-FI" dirty="0"/>
              <a:t> </a:t>
            </a:r>
            <a:r>
              <a:rPr lang="fi-FI" dirty="0" err="1"/>
              <a:t>Meteorological</a:t>
            </a:r>
            <a:r>
              <a:rPr lang="fi-FI" dirty="0"/>
              <a:t> Institute | If </a:t>
            </a:r>
            <a:r>
              <a:rPr lang="fi-FI" dirty="0" err="1"/>
              <a:t>not</a:t>
            </a:r>
            <a:r>
              <a:rPr lang="fi-FI" dirty="0"/>
              <a:t> </a:t>
            </a:r>
            <a:r>
              <a:rPr lang="fi-FI" dirty="0" err="1"/>
              <a:t>otherwise</a:t>
            </a:r>
            <a:r>
              <a:rPr lang="fi-FI" dirty="0"/>
              <a:t> </a:t>
            </a:r>
            <a:r>
              <a:rPr lang="fi-FI" dirty="0" err="1"/>
              <a:t>stated</a:t>
            </a:r>
            <a:r>
              <a:rPr lang="fi-FI" dirty="0"/>
              <a:t>, </a:t>
            </a:r>
            <a:r>
              <a:rPr lang="fi-FI" dirty="0" err="1"/>
              <a:t>all</a:t>
            </a:r>
            <a:r>
              <a:rPr lang="fi-FI" dirty="0"/>
              <a:t> </a:t>
            </a:r>
            <a:r>
              <a:rPr lang="fi-FI" dirty="0" err="1"/>
              <a:t>images</a:t>
            </a:r>
            <a:r>
              <a:rPr lang="fi-FI" dirty="0"/>
              <a:t> </a:t>
            </a:r>
            <a:r>
              <a:rPr lang="fi-FI" dirty="0" err="1"/>
              <a:t>by</a:t>
            </a:r>
            <a:r>
              <a:rPr lang="fi-FI" dirty="0"/>
              <a:t> </a:t>
            </a:r>
            <a:r>
              <a:rPr lang="fi-FI" dirty="0" err="1"/>
              <a:t>author</a:t>
            </a:r>
            <a:r>
              <a:rPr lang="fi-FI" dirty="0"/>
              <a:t>, </a:t>
            </a:r>
            <a:r>
              <a:rPr lang="fi-FI" dirty="0" err="1"/>
              <a:t>licence</a:t>
            </a:r>
            <a:r>
              <a:rPr lang="fi-FI" dirty="0"/>
              <a:t> CC4BYs</a:t>
            </a:r>
          </a:p>
        </p:txBody>
      </p:sp>
    </p:spTree>
    <p:extLst>
      <p:ext uri="{BB962C8B-B14F-4D97-AF65-F5344CB8AC3E}">
        <p14:creationId xmlns:p14="http://schemas.microsoft.com/office/powerpoint/2010/main" val="20838669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76400" y="2540800"/>
            <a:ext cx="2291199" cy="1325563"/>
          </a:xfrm>
        </p:spPr>
        <p:txBody>
          <a:bodyPr/>
          <a:lstStyle/>
          <a:p>
            <a:r>
              <a:rPr lang="en-US" dirty="0">
                <a:latin typeface="Avenir Roman" panose="02000503020000020003" pitchFamily="2" charset="0"/>
                <a:ea typeface="Avenir Black" charset="0"/>
                <a:cs typeface="Abadi" panose="020F0502020204030204" pitchFamily="34" charset="0"/>
              </a:rPr>
              <a:t>Method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296BD09-F810-B04C-89F3-C650B5A571F0}"/>
              </a:ext>
            </a:extLst>
          </p:cNvPr>
          <p:cNvCxnSpPr/>
          <p:nvPr/>
        </p:nvCxnSpPr>
        <p:spPr>
          <a:xfrm>
            <a:off x="6819900" y="0"/>
            <a:ext cx="0" cy="6858000"/>
          </a:xfrm>
          <a:prstGeom prst="line">
            <a:avLst/>
          </a:prstGeom>
          <a:ln w="38100">
            <a:solidFill>
              <a:schemeClr val="accent1"/>
            </a:solidFill>
          </a:ln>
          <a:effectLst>
            <a:outerShdw blurRad="50800" dist="50800" dir="8040000" algn="tr" rotWithShape="0">
              <a:prstClr val="black">
                <a:alpha val="26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EC883440-A10D-4545-BECE-B99CD7E8AF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6400" y="3200610"/>
            <a:ext cx="876300" cy="939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95E93C4-0838-6546-A588-B5016B128A7D}"/>
              </a:ext>
            </a:extLst>
          </p:cNvPr>
          <p:cNvSpPr txBox="1"/>
          <p:nvPr/>
        </p:nvSpPr>
        <p:spPr>
          <a:xfrm>
            <a:off x="2511252" y="1923295"/>
            <a:ext cx="1626162" cy="369332"/>
          </a:xfrm>
          <a:prstGeom prst="rect">
            <a:avLst/>
          </a:prstGeom>
          <a:noFill/>
          <a:ln>
            <a:solidFill>
              <a:schemeClr val="accent1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fi-FI" dirty="0">
                <a:solidFill>
                  <a:schemeClr val="bg2">
                    <a:lumMod val="50000"/>
                  </a:schemeClr>
                </a:solidFill>
              </a:rPr>
              <a:t>RFR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38102F3-C849-0B4D-AE1D-DE9E955F5743}"/>
              </a:ext>
            </a:extLst>
          </p:cNvPr>
          <p:cNvSpPr txBox="1"/>
          <p:nvPr/>
        </p:nvSpPr>
        <p:spPr>
          <a:xfrm>
            <a:off x="506045" y="1914626"/>
            <a:ext cx="1626162" cy="369332"/>
          </a:xfrm>
          <a:prstGeom prst="rect">
            <a:avLst/>
          </a:prstGeom>
          <a:noFill/>
          <a:ln>
            <a:solidFill>
              <a:schemeClr val="accent1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fi-FI" dirty="0">
                <a:solidFill>
                  <a:schemeClr val="bg2">
                    <a:lumMod val="50000"/>
                  </a:schemeClr>
                </a:solidFill>
              </a:rPr>
              <a:t>LR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FFF1E23-251E-C844-8AFA-36BA598900FA}"/>
              </a:ext>
            </a:extLst>
          </p:cNvPr>
          <p:cNvSpPr txBox="1"/>
          <p:nvPr/>
        </p:nvSpPr>
        <p:spPr>
          <a:xfrm>
            <a:off x="4508352" y="1936190"/>
            <a:ext cx="1626162" cy="369332"/>
          </a:xfrm>
          <a:prstGeom prst="rect">
            <a:avLst/>
          </a:prstGeom>
          <a:noFill/>
          <a:ln>
            <a:solidFill>
              <a:schemeClr val="accent1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fi-FI" dirty="0">
                <a:solidFill>
                  <a:schemeClr val="bg2">
                    <a:lumMod val="50000"/>
                  </a:schemeClr>
                </a:solidFill>
              </a:rPr>
              <a:t>LSTM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D4C1BBF-6FBB-6046-86EE-4B09C7EF88B1}"/>
              </a:ext>
            </a:extLst>
          </p:cNvPr>
          <p:cNvGrpSpPr/>
          <p:nvPr/>
        </p:nvGrpSpPr>
        <p:grpSpPr>
          <a:xfrm>
            <a:off x="2409652" y="2626217"/>
            <a:ext cx="1902619" cy="1257882"/>
            <a:chOff x="491946" y="2630045"/>
            <a:chExt cx="1902619" cy="1257882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2D1FC083-5C4B-3344-B7B6-E797C7B71F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377" b="7357"/>
            <a:stretch/>
          </p:blipFill>
          <p:spPr>
            <a:xfrm>
              <a:off x="491946" y="2630045"/>
              <a:ext cx="1902619" cy="1145363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04EF553-4F70-EE41-AA18-5751B51850AF}"/>
                </a:ext>
              </a:extLst>
            </p:cNvPr>
            <p:cNvSpPr txBox="1"/>
            <p:nvPr/>
          </p:nvSpPr>
          <p:spPr>
            <a:xfrm>
              <a:off x="651780" y="3703261"/>
              <a:ext cx="1742785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i-FI" sz="600" dirty="0"/>
                <a:t>Image: </a:t>
              </a:r>
              <a:r>
                <a:rPr lang="fi-FI" sz="600" dirty="0" err="1">
                  <a:hlinkClick r:id="rId5"/>
                </a:rPr>
                <a:t>Venkata</a:t>
              </a:r>
              <a:r>
                <a:rPr lang="fi-FI" sz="600" dirty="0">
                  <a:hlinkClick r:id="rId5"/>
                </a:rPr>
                <a:t> </a:t>
              </a:r>
              <a:r>
                <a:rPr lang="fi-FI" sz="600" dirty="0" err="1">
                  <a:hlinkClick r:id="rId5"/>
                </a:rPr>
                <a:t>Jagannath</a:t>
              </a:r>
              <a:r>
                <a:rPr lang="fi-FI" sz="600" dirty="0"/>
                <a:t>. License: CC4-BY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418F3D8-6F67-2D45-A2BD-A01A5BF5C6C3}"/>
              </a:ext>
            </a:extLst>
          </p:cNvPr>
          <p:cNvGrpSpPr/>
          <p:nvPr/>
        </p:nvGrpSpPr>
        <p:grpSpPr>
          <a:xfrm>
            <a:off x="444183" y="2526773"/>
            <a:ext cx="1749885" cy="1339590"/>
            <a:chOff x="2543300" y="2548337"/>
            <a:chExt cx="1749885" cy="1339590"/>
          </a:xfrm>
        </p:grpSpPr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A834DBCE-6778-3E47-8E6E-6EA5ED4071B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543300" y="2548337"/>
              <a:ext cx="1749885" cy="1154924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61B6CB2-C71F-6F41-A1E1-937DDC6CB560}"/>
                </a:ext>
              </a:extLst>
            </p:cNvPr>
            <p:cNvSpPr txBox="1"/>
            <p:nvPr/>
          </p:nvSpPr>
          <p:spPr>
            <a:xfrm>
              <a:off x="2543300" y="3703261"/>
              <a:ext cx="596638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i-FI" sz="600" dirty="0"/>
                <a:t>Image: CC0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58BAA21-45E4-2148-93C4-2BFDE4C75C20}"/>
              </a:ext>
            </a:extLst>
          </p:cNvPr>
          <p:cNvGrpSpPr/>
          <p:nvPr/>
        </p:nvGrpSpPr>
        <p:grpSpPr>
          <a:xfrm>
            <a:off x="4309598" y="2549223"/>
            <a:ext cx="2023670" cy="1338704"/>
            <a:chOff x="4309598" y="2549223"/>
            <a:chExt cx="2023670" cy="1338704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A83CCB90-D895-BE40-9AD6-D661BE703C9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9598" y="2549223"/>
              <a:ext cx="2023670" cy="1154923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184D00C-BE32-704D-9263-28761EE813AD}"/>
                </a:ext>
              </a:extLst>
            </p:cNvPr>
            <p:cNvSpPr txBox="1"/>
            <p:nvPr/>
          </p:nvSpPr>
          <p:spPr>
            <a:xfrm>
              <a:off x="4484162" y="3703261"/>
              <a:ext cx="1462260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i-FI" sz="600" dirty="0"/>
                <a:t>Image: </a:t>
              </a:r>
              <a:r>
                <a:rPr lang="fi-FI" sz="600" dirty="0" err="1">
                  <a:hlinkClick r:id="rId9"/>
                </a:rPr>
                <a:t>BiObserver</a:t>
              </a:r>
              <a:r>
                <a:rPr lang="fi-FI" sz="600" dirty="0"/>
                <a:t>. License: CC4-BY</a:t>
              </a:r>
            </a:p>
          </p:txBody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7A89BDAC-9652-7046-B69F-F34C8B9B7722}"/>
              </a:ext>
            </a:extLst>
          </p:cNvPr>
          <p:cNvSpPr/>
          <p:nvPr/>
        </p:nvSpPr>
        <p:spPr>
          <a:xfrm>
            <a:off x="491946" y="4390171"/>
            <a:ext cx="5642568" cy="8005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Random search used for finding optimal hyper parameters of LR and RFR</a:t>
            </a:r>
            <a:br>
              <a:rPr lang="en-US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</a:br>
            <a:endParaRPr lang="en-US" sz="600" dirty="0">
              <a:solidFill>
                <a:schemeClr val="bg2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9C984BD9-50E5-3746-B17B-F55F0BB8ACA4}"/>
              </a:ext>
            </a:extLst>
          </p:cNvPr>
          <p:cNvSpPr txBox="1">
            <a:spLocks/>
          </p:cNvSpPr>
          <p:nvPr/>
        </p:nvSpPr>
        <p:spPr>
          <a:xfrm>
            <a:off x="593546" y="978098"/>
            <a:ext cx="5977890" cy="64164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tabLst/>
              <a:defRPr sz="4000" kern="1200">
                <a:solidFill>
                  <a:srgbClr val="63B9E9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latin typeface="Avenir Roman" panose="02000503020000020003" pitchFamily="2" charset="0"/>
              </a:rPr>
              <a:t>Three ML methods considered</a:t>
            </a:r>
          </a:p>
        </p:txBody>
      </p:sp>
      <p:sp>
        <p:nvSpPr>
          <p:cNvPr id="30" name="Footer Placeholder 4">
            <a:extLst>
              <a:ext uri="{FF2B5EF4-FFF2-40B4-BE49-F238E27FC236}">
                <a16:creationId xmlns:a16="http://schemas.microsoft.com/office/drawing/2014/main" id="{B37A15EE-4EBD-3647-8549-79691835FD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12000" y="6444000"/>
            <a:ext cx="5868000" cy="365125"/>
          </a:xfrm>
        </p:spPr>
        <p:txBody>
          <a:bodyPr/>
          <a:lstStyle/>
          <a:p>
            <a:r>
              <a:rPr lang="fi-FI" dirty="0" err="1"/>
              <a:t>Finnish</a:t>
            </a:r>
            <a:r>
              <a:rPr lang="fi-FI" dirty="0"/>
              <a:t> </a:t>
            </a:r>
            <a:r>
              <a:rPr lang="fi-FI" dirty="0" err="1"/>
              <a:t>Meteorological</a:t>
            </a:r>
            <a:r>
              <a:rPr lang="fi-FI" dirty="0"/>
              <a:t> Institute | If </a:t>
            </a:r>
            <a:r>
              <a:rPr lang="fi-FI" dirty="0" err="1"/>
              <a:t>not</a:t>
            </a:r>
            <a:r>
              <a:rPr lang="fi-FI" dirty="0"/>
              <a:t> </a:t>
            </a:r>
            <a:r>
              <a:rPr lang="fi-FI" dirty="0" err="1"/>
              <a:t>otherwise</a:t>
            </a:r>
            <a:r>
              <a:rPr lang="fi-FI" dirty="0"/>
              <a:t> </a:t>
            </a:r>
            <a:r>
              <a:rPr lang="fi-FI" dirty="0" err="1"/>
              <a:t>stated</a:t>
            </a:r>
            <a:r>
              <a:rPr lang="fi-FI" dirty="0"/>
              <a:t>, </a:t>
            </a:r>
            <a:r>
              <a:rPr lang="fi-FI" dirty="0" err="1"/>
              <a:t>all</a:t>
            </a:r>
            <a:r>
              <a:rPr lang="fi-FI" dirty="0"/>
              <a:t> </a:t>
            </a:r>
            <a:r>
              <a:rPr lang="fi-FI" dirty="0" err="1"/>
              <a:t>images</a:t>
            </a:r>
            <a:r>
              <a:rPr lang="fi-FI" dirty="0"/>
              <a:t> </a:t>
            </a:r>
            <a:r>
              <a:rPr lang="fi-FI" dirty="0" err="1"/>
              <a:t>by</a:t>
            </a:r>
            <a:r>
              <a:rPr lang="fi-FI" dirty="0"/>
              <a:t> </a:t>
            </a:r>
            <a:r>
              <a:rPr lang="fi-FI" dirty="0" err="1"/>
              <a:t>author</a:t>
            </a:r>
            <a:r>
              <a:rPr lang="fi-FI" dirty="0"/>
              <a:t>, </a:t>
            </a:r>
            <a:r>
              <a:rPr lang="fi-FI" dirty="0" err="1"/>
              <a:t>licence</a:t>
            </a:r>
            <a:r>
              <a:rPr lang="fi-FI" dirty="0"/>
              <a:t> CC4BY</a:t>
            </a:r>
          </a:p>
        </p:txBody>
      </p:sp>
    </p:spTree>
    <p:extLst>
      <p:ext uri="{BB962C8B-B14F-4D97-AF65-F5344CB8AC3E}">
        <p14:creationId xmlns:p14="http://schemas.microsoft.com/office/powerpoint/2010/main" val="27478603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84368" y="2642995"/>
            <a:ext cx="2880240" cy="1122733"/>
          </a:xfrm>
        </p:spPr>
        <p:txBody>
          <a:bodyPr>
            <a:normAutofit fontScale="90000"/>
          </a:bodyPr>
          <a:lstStyle/>
          <a:p>
            <a:r>
              <a:rPr lang="en-US" sz="4400" dirty="0">
                <a:latin typeface="Avenir Roman" panose="02000503020000020003" pitchFamily="2" charset="0"/>
                <a:ea typeface="Avenir Black" charset="0"/>
                <a:cs typeface="Avenir Black" charset="0"/>
              </a:rPr>
              <a:t>Results</a:t>
            </a:r>
            <a:br>
              <a:rPr lang="en-US" dirty="0">
                <a:latin typeface="Avenir Roman" panose="02000503020000020003" pitchFamily="2" charset="0"/>
                <a:ea typeface="Avenir Black" charset="0"/>
                <a:cs typeface="Avenir Black" charset="0"/>
              </a:rPr>
            </a:br>
            <a:r>
              <a:rPr lang="en-US" sz="2700" dirty="0">
                <a:latin typeface="Avenir Roman" panose="02000503020000020003" pitchFamily="2" charset="0"/>
                <a:ea typeface="Avenir Black" charset="0"/>
                <a:cs typeface="Avenir Black" charset="0"/>
              </a:rPr>
              <a:t>Best results </a:t>
            </a:r>
            <a:br>
              <a:rPr lang="en-US" sz="2700" dirty="0">
                <a:latin typeface="Avenir Roman" panose="02000503020000020003" pitchFamily="2" charset="0"/>
                <a:ea typeface="Avenir Black" charset="0"/>
                <a:cs typeface="Avenir Black" charset="0"/>
              </a:rPr>
            </a:br>
            <a:r>
              <a:rPr lang="en-US" sz="2700" dirty="0">
                <a:latin typeface="Avenir Roman" panose="02000503020000020003" pitchFamily="2" charset="0"/>
                <a:ea typeface="Avenir Black" charset="0"/>
                <a:cs typeface="Avenir Black" charset="0"/>
              </a:rPr>
              <a:t>so far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2501" y="1428935"/>
            <a:ext cx="8599095" cy="4242814"/>
          </a:xfrm>
        </p:spPr>
        <p:txBody>
          <a:bodyPr>
            <a:normAutofit/>
          </a:bodyPr>
          <a:lstStyle/>
          <a:p>
            <a:pPr marL="198000" indent="-198000">
              <a:lnSpc>
                <a:spcPct val="110000"/>
              </a:lnSpc>
            </a:pPr>
            <a:endParaRPr lang="en-US" dirty="0">
              <a:solidFill>
                <a:schemeClr val="bg2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>
              <a:lnSpc>
                <a:spcPct val="110000"/>
              </a:lnSpc>
              <a:buNone/>
            </a:pPr>
            <a:endParaRPr lang="en-US" dirty="0">
              <a:solidFill>
                <a:schemeClr val="bg2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>
              <a:lnSpc>
                <a:spcPct val="110000"/>
              </a:lnSpc>
              <a:buNone/>
            </a:pPr>
            <a:endParaRPr lang="en-US" dirty="0">
              <a:solidFill>
                <a:schemeClr val="bg2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198000" indent="-198000">
              <a:lnSpc>
                <a:spcPct val="110000"/>
              </a:lnSpc>
            </a:pPr>
            <a:endParaRPr lang="en-US" dirty="0">
              <a:solidFill>
                <a:schemeClr val="bg2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198000" indent="-198000">
              <a:lnSpc>
                <a:spcPct val="110000"/>
              </a:lnSpc>
            </a:pPr>
            <a:endParaRPr lang="en-US" dirty="0">
              <a:solidFill>
                <a:schemeClr val="bg2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198000" indent="-198000"/>
            <a:endParaRPr lang="en-US" dirty="0">
              <a:latin typeface="Avenir Book" charset="0"/>
              <a:ea typeface="Avenir Book" charset="0"/>
              <a:cs typeface="Avenir Book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ABB046C-6E05-EF4C-9446-1CE26559B176}"/>
              </a:ext>
            </a:extLst>
          </p:cNvPr>
          <p:cNvCxnSpPr/>
          <p:nvPr/>
        </p:nvCxnSpPr>
        <p:spPr>
          <a:xfrm>
            <a:off x="6819900" y="0"/>
            <a:ext cx="0" cy="6858000"/>
          </a:xfrm>
          <a:prstGeom prst="line">
            <a:avLst/>
          </a:prstGeom>
          <a:ln w="38100">
            <a:solidFill>
              <a:schemeClr val="accent1"/>
            </a:solidFill>
          </a:ln>
          <a:effectLst>
            <a:outerShdw blurRad="50800" dist="50800" dir="8040000" algn="tr" rotWithShape="0">
              <a:prstClr val="black">
                <a:alpha val="26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4D222F2-FBA9-714D-B7B3-7D7323C70613}"/>
              </a:ext>
            </a:extLst>
          </p:cNvPr>
          <p:cNvSpPr txBox="1"/>
          <p:nvPr/>
        </p:nvSpPr>
        <p:spPr>
          <a:xfrm>
            <a:off x="2623248" y="1203922"/>
            <a:ext cx="1626162" cy="1200329"/>
          </a:xfrm>
          <a:prstGeom prst="rect">
            <a:avLst/>
          </a:prstGeom>
          <a:noFill/>
          <a:ln>
            <a:solidFill>
              <a:schemeClr val="accent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fi-FI" dirty="0">
                <a:solidFill>
                  <a:schemeClr val="bg2">
                    <a:lumMod val="50000"/>
                  </a:schemeClr>
                </a:solidFill>
              </a:rPr>
              <a:t>RFR</a:t>
            </a:r>
            <a:br>
              <a:rPr lang="fi-FI" dirty="0">
                <a:solidFill>
                  <a:schemeClr val="bg2">
                    <a:lumMod val="50000"/>
                  </a:schemeClr>
                </a:solidFill>
              </a:rPr>
            </a:br>
            <a:endParaRPr lang="fi-FI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fi-FI" dirty="0">
                <a:solidFill>
                  <a:schemeClr val="bg2">
                    <a:lumMod val="50000"/>
                  </a:schemeClr>
                </a:solidFill>
              </a:rPr>
              <a:t>RMSE: 13.55</a:t>
            </a:r>
          </a:p>
          <a:p>
            <a:r>
              <a:rPr lang="fi-FI" dirty="0">
                <a:solidFill>
                  <a:schemeClr val="bg2">
                    <a:lumMod val="50000"/>
                  </a:schemeClr>
                </a:solidFill>
              </a:rPr>
              <a:t>MAE:      4.52</a:t>
            </a:r>
            <a:endParaRPr lang="fi-FI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97DD117-A7B2-0747-A4A9-38C8DEE33316}"/>
              </a:ext>
            </a:extLst>
          </p:cNvPr>
          <p:cNvSpPr txBox="1"/>
          <p:nvPr/>
        </p:nvSpPr>
        <p:spPr>
          <a:xfrm>
            <a:off x="4724618" y="1203922"/>
            <a:ext cx="1626162" cy="1200329"/>
          </a:xfrm>
          <a:prstGeom prst="rect">
            <a:avLst/>
          </a:prstGeom>
          <a:noFill/>
          <a:ln>
            <a:solidFill>
              <a:schemeClr val="accent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fi-FI" dirty="0">
                <a:solidFill>
                  <a:schemeClr val="bg2">
                    <a:lumMod val="50000"/>
                  </a:schemeClr>
                </a:solidFill>
              </a:rPr>
              <a:t>LSTM</a:t>
            </a:r>
            <a:br>
              <a:rPr lang="fi-FI" dirty="0">
                <a:solidFill>
                  <a:schemeClr val="bg2">
                    <a:lumMod val="50000"/>
                  </a:schemeClr>
                </a:solidFill>
              </a:rPr>
            </a:br>
            <a:endParaRPr lang="fi-FI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fi-FI" dirty="0">
                <a:solidFill>
                  <a:schemeClr val="bg2">
                    <a:lumMod val="50000"/>
                  </a:schemeClr>
                </a:solidFill>
              </a:rPr>
              <a:t>RMSE:  11.38</a:t>
            </a:r>
          </a:p>
          <a:p>
            <a:r>
              <a:rPr lang="fi-FI" dirty="0">
                <a:solidFill>
                  <a:schemeClr val="bg2">
                    <a:lumMod val="50000"/>
                  </a:schemeClr>
                </a:solidFill>
              </a:rPr>
              <a:t>MAE:      7.87</a:t>
            </a:r>
            <a:endParaRPr lang="fi-FI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12C586-986C-4944-907F-D4F671B084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5374" y="3773349"/>
            <a:ext cx="2813473" cy="476599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87F7161E-6829-3448-BE80-A2D7EDB338CB}"/>
              </a:ext>
            </a:extLst>
          </p:cNvPr>
          <p:cNvGrpSpPr/>
          <p:nvPr/>
        </p:nvGrpSpPr>
        <p:grpSpPr>
          <a:xfrm>
            <a:off x="2485019" y="2798741"/>
            <a:ext cx="1902619" cy="1326654"/>
            <a:chOff x="150365" y="3911036"/>
            <a:chExt cx="1902619" cy="1326654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E6EEF7B5-894A-944B-922C-007C46AD5B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377" b="7357"/>
            <a:stretch/>
          </p:blipFill>
          <p:spPr>
            <a:xfrm>
              <a:off x="150365" y="3911036"/>
              <a:ext cx="1902619" cy="1145363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90ADDD9-3D73-E441-B89F-BE01A856752D}"/>
                </a:ext>
              </a:extLst>
            </p:cNvPr>
            <p:cNvSpPr txBox="1"/>
            <p:nvPr/>
          </p:nvSpPr>
          <p:spPr>
            <a:xfrm>
              <a:off x="288594" y="5053024"/>
              <a:ext cx="1742785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i-FI" sz="600" dirty="0"/>
                <a:t>Image: </a:t>
              </a:r>
              <a:r>
                <a:rPr lang="fi-FI" sz="600" dirty="0" err="1">
                  <a:hlinkClick r:id="rId5"/>
                </a:rPr>
                <a:t>Venkata</a:t>
              </a:r>
              <a:r>
                <a:rPr lang="fi-FI" sz="600" dirty="0">
                  <a:hlinkClick r:id="rId5"/>
                </a:rPr>
                <a:t> </a:t>
              </a:r>
              <a:r>
                <a:rPr lang="fi-FI" sz="600" dirty="0" err="1">
                  <a:hlinkClick r:id="rId5"/>
                </a:rPr>
                <a:t>Jagannath</a:t>
              </a:r>
              <a:r>
                <a:rPr lang="fi-FI" sz="600" dirty="0"/>
                <a:t>. License: CC4-BY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67C0E208-DF4F-B244-8708-E00DAFD92233}"/>
              </a:ext>
            </a:extLst>
          </p:cNvPr>
          <p:cNvGrpSpPr/>
          <p:nvPr/>
        </p:nvGrpSpPr>
        <p:grpSpPr>
          <a:xfrm>
            <a:off x="217514" y="1212989"/>
            <a:ext cx="3024501" cy="2912406"/>
            <a:chOff x="2221222" y="1203922"/>
            <a:chExt cx="3024501" cy="2912406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6F4536D-785A-2A47-B4F8-07381ED1B217}"/>
                </a:ext>
              </a:extLst>
            </p:cNvPr>
            <p:cNvSpPr txBox="1"/>
            <p:nvPr/>
          </p:nvSpPr>
          <p:spPr>
            <a:xfrm>
              <a:off x="2542555" y="1203922"/>
              <a:ext cx="1626162" cy="1200329"/>
            </a:xfrm>
            <a:prstGeom prst="rect">
              <a:avLst/>
            </a:prstGeom>
            <a:noFill/>
            <a:ln>
              <a:solidFill>
                <a:schemeClr val="accent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r>
                <a:rPr lang="fi-FI" dirty="0">
                  <a:solidFill>
                    <a:schemeClr val="bg2">
                      <a:lumMod val="50000"/>
                    </a:schemeClr>
                  </a:solidFill>
                </a:rPr>
                <a:t>LR</a:t>
              </a:r>
              <a:br>
                <a:rPr lang="fi-FI" dirty="0">
                  <a:solidFill>
                    <a:schemeClr val="bg2">
                      <a:lumMod val="50000"/>
                    </a:schemeClr>
                  </a:solidFill>
                </a:rPr>
              </a:br>
              <a:endParaRPr lang="fi-FI" dirty="0">
                <a:solidFill>
                  <a:schemeClr val="bg2">
                    <a:lumMod val="50000"/>
                  </a:schemeClr>
                </a:solidFill>
              </a:endParaRPr>
            </a:p>
            <a:p>
              <a:r>
                <a:rPr lang="fi-FI" dirty="0">
                  <a:solidFill>
                    <a:schemeClr val="bg2">
                      <a:lumMod val="50000"/>
                    </a:schemeClr>
                  </a:solidFill>
                </a:rPr>
                <a:t>RMSE: </a:t>
              </a:r>
              <a:r>
                <a:rPr lang="fi-FI" dirty="0" err="1">
                  <a:solidFill>
                    <a:schemeClr val="bg2">
                      <a:lumMod val="50000"/>
                    </a:schemeClr>
                  </a:solidFill>
                </a:rPr>
                <a:t>NaN</a:t>
              </a:r>
              <a:endParaRPr lang="fi-FI" dirty="0">
                <a:solidFill>
                  <a:schemeClr val="bg2">
                    <a:lumMod val="50000"/>
                  </a:schemeClr>
                </a:solidFill>
              </a:endParaRPr>
            </a:p>
            <a:p>
              <a:r>
                <a:rPr lang="fi-FI" dirty="0">
                  <a:solidFill>
                    <a:schemeClr val="bg2">
                      <a:lumMod val="50000"/>
                    </a:schemeClr>
                  </a:solidFill>
                </a:rPr>
                <a:t>MAE:    </a:t>
              </a:r>
              <a:r>
                <a:rPr lang="fi-FI" dirty="0" err="1">
                  <a:solidFill>
                    <a:schemeClr val="bg2">
                      <a:lumMod val="50000"/>
                    </a:schemeClr>
                  </a:solidFill>
                </a:rPr>
                <a:t>NaN</a:t>
              </a:r>
              <a:endParaRPr lang="fi-FI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623B082-C378-8448-BEB3-C02D12665DD0}"/>
                </a:ext>
              </a:extLst>
            </p:cNvPr>
            <p:cNvSpPr txBox="1"/>
            <p:nvPr/>
          </p:nvSpPr>
          <p:spPr>
            <a:xfrm rot="19406155">
              <a:off x="2221222" y="1299857"/>
              <a:ext cx="3024501" cy="461665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fi-FI" sz="2400" dirty="0" err="1">
                  <a:solidFill>
                    <a:schemeClr val="bg2">
                      <a:lumMod val="50000"/>
                    </a:schemeClr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</a:effectLst>
                </a:rPr>
                <a:t>Didn’t</a:t>
              </a:r>
              <a:r>
                <a:rPr lang="fi-FI" sz="2400" dirty="0">
                  <a:solidFill>
                    <a:schemeClr val="bg2">
                      <a:lumMod val="50000"/>
                    </a:schemeClr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</a:effectLst>
                </a:rPr>
                <a:t> </a:t>
              </a:r>
              <a:r>
                <a:rPr lang="fi-FI" sz="2400" dirty="0" err="1">
                  <a:solidFill>
                    <a:schemeClr val="bg2">
                      <a:lumMod val="50000"/>
                    </a:schemeClr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</a:effectLst>
                </a:rPr>
                <a:t>converge</a:t>
              </a:r>
              <a:endParaRPr lang="fi-FI" sz="2400" dirty="0">
                <a:solidFill>
                  <a:schemeClr val="bg2">
                    <a:lumMod val="50000"/>
                  </a:schemeClr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9883DF54-350C-2144-AB06-3480C4D4EF08}"/>
                </a:ext>
              </a:extLst>
            </p:cNvPr>
            <p:cNvGrpSpPr/>
            <p:nvPr/>
          </p:nvGrpSpPr>
          <p:grpSpPr>
            <a:xfrm>
              <a:off x="2457749" y="2782053"/>
              <a:ext cx="1771490" cy="1334275"/>
              <a:chOff x="2457749" y="3903415"/>
              <a:chExt cx="1771490" cy="1334275"/>
            </a:xfrm>
          </p:grpSpPr>
          <p:pic>
            <p:nvPicPr>
              <p:cNvPr id="15" name="Graphic 14">
                <a:extLst>
                  <a:ext uri="{FF2B5EF4-FFF2-40B4-BE49-F238E27FC236}">
                    <a16:creationId xmlns:a16="http://schemas.microsoft.com/office/drawing/2014/main" id="{2F526875-D362-0A47-8211-59D58D60ED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2479354" y="3903415"/>
                <a:ext cx="1749885" cy="1154924"/>
              </a:xfrm>
              <a:prstGeom prst="rect">
                <a:avLst/>
              </a:prstGeom>
            </p:spPr>
          </p:pic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212459B-E842-A842-87D7-8420E08708E0}"/>
                  </a:ext>
                </a:extLst>
              </p:cNvPr>
              <p:cNvSpPr txBox="1"/>
              <p:nvPr/>
            </p:nvSpPr>
            <p:spPr>
              <a:xfrm>
                <a:off x="2457749" y="5053024"/>
                <a:ext cx="596638" cy="1846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i-FI" sz="600" dirty="0"/>
                  <a:t>Image: CC0</a:t>
                </a:r>
              </a:p>
            </p:txBody>
          </p:sp>
        </p:grp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7DDBBFD2-66E9-F04A-9959-B9749A495876}"/>
              </a:ext>
            </a:extLst>
          </p:cNvPr>
          <p:cNvGrpSpPr/>
          <p:nvPr/>
        </p:nvGrpSpPr>
        <p:grpSpPr>
          <a:xfrm>
            <a:off x="4525864" y="2725644"/>
            <a:ext cx="2023670" cy="1339589"/>
            <a:chOff x="4525864" y="3898101"/>
            <a:chExt cx="2023670" cy="1339589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2803BFCD-D33D-3541-AEEE-450465F5BD8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25864" y="3898101"/>
              <a:ext cx="2023670" cy="1154923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CBF46B2-C8B8-A646-99A4-9E8222741B81}"/>
                </a:ext>
              </a:extLst>
            </p:cNvPr>
            <p:cNvSpPr txBox="1"/>
            <p:nvPr/>
          </p:nvSpPr>
          <p:spPr>
            <a:xfrm>
              <a:off x="4697465" y="5053024"/>
              <a:ext cx="1462260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i-FI" sz="600" dirty="0"/>
                <a:t>Image: </a:t>
              </a:r>
              <a:r>
                <a:rPr lang="fi-FI" sz="600" dirty="0" err="1">
                  <a:hlinkClick r:id="rId9"/>
                </a:rPr>
                <a:t>BiObserver</a:t>
              </a:r>
              <a:r>
                <a:rPr lang="fi-FI" sz="600" dirty="0"/>
                <a:t>. License: CC4-BY</a:t>
              </a:r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52252BA5-2379-A749-89A0-AA665C1F97CF}"/>
              </a:ext>
            </a:extLst>
          </p:cNvPr>
          <p:cNvSpPr/>
          <p:nvPr/>
        </p:nvSpPr>
        <p:spPr>
          <a:xfrm>
            <a:off x="288594" y="4416656"/>
            <a:ext cx="6260940" cy="20477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RMSE used as main metric</a:t>
            </a:r>
          </a:p>
          <a:p>
            <a:pPr>
              <a:lnSpc>
                <a:spcPct val="110000"/>
              </a:lnSpc>
            </a:pPr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Results are trade-off between MAE and RMSE</a:t>
            </a:r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MAE tells about overall accuracy while RMSE gives more weight on large mistakes</a:t>
            </a: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Rail traffic operation center wants to emphasize large delays</a:t>
            </a:r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2F609D8E-E74E-2440-A7D0-6330FA7E46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12000" y="6444000"/>
            <a:ext cx="5868000" cy="365125"/>
          </a:xfrm>
        </p:spPr>
        <p:txBody>
          <a:bodyPr/>
          <a:lstStyle/>
          <a:p>
            <a:r>
              <a:rPr lang="fi-FI" dirty="0" err="1"/>
              <a:t>Finnish</a:t>
            </a:r>
            <a:r>
              <a:rPr lang="fi-FI" dirty="0"/>
              <a:t> </a:t>
            </a:r>
            <a:r>
              <a:rPr lang="fi-FI" dirty="0" err="1"/>
              <a:t>Meteorological</a:t>
            </a:r>
            <a:r>
              <a:rPr lang="fi-FI" dirty="0"/>
              <a:t> Institute | If </a:t>
            </a:r>
            <a:r>
              <a:rPr lang="fi-FI" dirty="0" err="1"/>
              <a:t>not</a:t>
            </a:r>
            <a:r>
              <a:rPr lang="fi-FI" dirty="0"/>
              <a:t> </a:t>
            </a:r>
            <a:r>
              <a:rPr lang="fi-FI" dirty="0" err="1"/>
              <a:t>otherwise</a:t>
            </a:r>
            <a:r>
              <a:rPr lang="fi-FI" dirty="0"/>
              <a:t> </a:t>
            </a:r>
            <a:r>
              <a:rPr lang="fi-FI" dirty="0" err="1"/>
              <a:t>stated</a:t>
            </a:r>
            <a:r>
              <a:rPr lang="fi-FI" dirty="0"/>
              <a:t>, </a:t>
            </a:r>
            <a:r>
              <a:rPr lang="fi-FI" dirty="0" err="1"/>
              <a:t>all</a:t>
            </a:r>
            <a:r>
              <a:rPr lang="fi-FI" dirty="0"/>
              <a:t> </a:t>
            </a:r>
            <a:r>
              <a:rPr lang="fi-FI" dirty="0" err="1"/>
              <a:t>images</a:t>
            </a:r>
            <a:r>
              <a:rPr lang="fi-FI" dirty="0"/>
              <a:t> </a:t>
            </a:r>
            <a:r>
              <a:rPr lang="fi-FI" dirty="0" err="1"/>
              <a:t>by</a:t>
            </a:r>
            <a:r>
              <a:rPr lang="fi-FI" dirty="0"/>
              <a:t> </a:t>
            </a:r>
            <a:r>
              <a:rPr lang="fi-FI" dirty="0" err="1"/>
              <a:t>author</a:t>
            </a:r>
            <a:r>
              <a:rPr lang="fi-FI" dirty="0"/>
              <a:t>, </a:t>
            </a:r>
            <a:r>
              <a:rPr lang="fi-FI" dirty="0" err="1"/>
              <a:t>licence</a:t>
            </a:r>
            <a:r>
              <a:rPr lang="fi-FI" dirty="0"/>
              <a:t> CC4BY</a:t>
            </a:r>
          </a:p>
        </p:txBody>
      </p:sp>
    </p:spTree>
    <p:extLst>
      <p:ext uri="{BB962C8B-B14F-4D97-AF65-F5344CB8AC3E}">
        <p14:creationId xmlns:p14="http://schemas.microsoft.com/office/powerpoint/2010/main" val="23670126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2500" y="2213715"/>
            <a:ext cx="6064039" cy="1931228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buNone/>
            </a:pP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Problem restricted strictly to weather – delays of other trains are not considered in prediction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6400" y="2619381"/>
            <a:ext cx="1471783" cy="2185817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ED59B41-4000-2C49-B2B4-AB63BD47DFC2}"/>
              </a:ext>
            </a:extLst>
          </p:cNvPr>
          <p:cNvCxnSpPr/>
          <p:nvPr/>
        </p:nvCxnSpPr>
        <p:spPr>
          <a:xfrm>
            <a:off x="6819900" y="0"/>
            <a:ext cx="0" cy="6858000"/>
          </a:xfrm>
          <a:prstGeom prst="line">
            <a:avLst/>
          </a:prstGeom>
          <a:ln w="38100">
            <a:solidFill>
              <a:schemeClr val="accent1"/>
            </a:solidFill>
          </a:ln>
          <a:effectLst>
            <a:outerShdw blurRad="50800" dist="50800" dir="8040000" algn="tr" rotWithShape="0">
              <a:prstClr val="black">
                <a:alpha val="26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1">
            <a:extLst>
              <a:ext uri="{FF2B5EF4-FFF2-40B4-BE49-F238E27FC236}">
                <a16:creationId xmlns:a16="http://schemas.microsoft.com/office/drawing/2014/main" id="{5F481BB3-A912-764C-8178-AE80D3409666}"/>
              </a:ext>
            </a:extLst>
          </p:cNvPr>
          <p:cNvSpPr txBox="1">
            <a:spLocks/>
          </p:cNvSpPr>
          <p:nvPr/>
        </p:nvSpPr>
        <p:spPr>
          <a:xfrm>
            <a:off x="7376400" y="1956600"/>
            <a:ext cx="2291199" cy="1325563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tabLst/>
              <a:defRPr sz="4000" kern="1200">
                <a:solidFill>
                  <a:srgbClr val="63B9E9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Avenir Roman" panose="02000503020000020003" pitchFamily="2" charset="0"/>
                <a:ea typeface="Avenir Black" charset="0"/>
                <a:cs typeface="Avenir Black" charset="0"/>
              </a:rPr>
              <a:t>Project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38207D4-9AAA-6146-8397-9BE8D869AE50}"/>
              </a:ext>
            </a:extLst>
          </p:cNvPr>
          <p:cNvSpPr txBox="1"/>
          <p:nvPr/>
        </p:nvSpPr>
        <p:spPr>
          <a:xfrm>
            <a:off x="1362935" y="3449782"/>
            <a:ext cx="4098067" cy="1754326"/>
          </a:xfrm>
          <a:prstGeom prst="rect">
            <a:avLst/>
          </a:prstGeom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i-FI" dirty="0">
                <a:solidFill>
                  <a:schemeClr val="bg2">
                    <a:lumMod val="50000"/>
                  </a:schemeClr>
                </a:solidFill>
                <a:latin typeface="Avenir Roman" panose="02000503020000020003" pitchFamily="2" charset="0"/>
              </a:rPr>
              <a:t>Project </a:t>
            </a:r>
            <a:r>
              <a:rPr lang="fi-FI" dirty="0" err="1">
                <a:solidFill>
                  <a:schemeClr val="bg2">
                    <a:lumMod val="50000"/>
                  </a:schemeClr>
                </a:solidFill>
                <a:latin typeface="Avenir Roman" panose="02000503020000020003" pitchFamily="2" charset="0"/>
              </a:rPr>
              <a:t>timeline</a:t>
            </a:r>
            <a:r>
              <a:rPr lang="fi-FI" dirty="0">
                <a:solidFill>
                  <a:schemeClr val="bg2">
                    <a:lumMod val="50000"/>
                  </a:schemeClr>
                </a:solidFill>
                <a:latin typeface="Avenir Roman" panose="02000503020000020003" pitchFamily="2" charset="0"/>
              </a:rPr>
              <a:t>:  	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venir Roman" panose="02000503020000020003" pitchFamily="2" charset="0"/>
                <a:ea typeface="Avenir Book" charset="0"/>
                <a:cs typeface="Avenir Book" charset="0"/>
              </a:rPr>
              <a:t>01/2018-10/2018</a:t>
            </a: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venir Roman" panose="02000503020000020003" pitchFamily="2" charset="0"/>
              </a:rPr>
              <a:t>Project partners:  IL,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  <a:latin typeface="Avenir Roman" panose="02000503020000020003" pitchFamily="2" charset="0"/>
              </a:rPr>
              <a:t>LiVi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venir Roman" panose="02000503020000020003" pitchFamily="2" charset="0"/>
              </a:rPr>
              <a:t>,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  <a:latin typeface="Avenir Roman" panose="02000503020000020003" pitchFamily="2" charset="0"/>
              </a:rPr>
              <a:t>Trafi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venir Roman" panose="02000503020000020003" pitchFamily="2" charset="0"/>
              </a:rPr>
              <a:t>, VR</a:t>
            </a:r>
            <a:r>
              <a:rPr lang="fi-FI" dirty="0">
                <a:solidFill>
                  <a:schemeClr val="bg2">
                    <a:lumMod val="50000"/>
                  </a:schemeClr>
                </a:solidFill>
                <a:latin typeface="Avenir Roman" panose="02000503020000020003" pitchFamily="2" charset="0"/>
              </a:rPr>
              <a:t> </a:t>
            </a:r>
          </a:p>
          <a:p>
            <a:r>
              <a:rPr lang="fi-FI" dirty="0">
                <a:solidFill>
                  <a:schemeClr val="bg2">
                    <a:lumMod val="50000"/>
                  </a:schemeClr>
                </a:solidFill>
                <a:latin typeface="Avenir Roman" panose="02000503020000020003" pitchFamily="2" charset="0"/>
              </a:rPr>
              <a:t>Area: 		Finland</a:t>
            </a:r>
          </a:p>
          <a:p>
            <a:r>
              <a:rPr lang="fi-FI" dirty="0">
                <a:solidFill>
                  <a:schemeClr val="bg2">
                    <a:lumMod val="50000"/>
                  </a:schemeClr>
                </a:solidFill>
                <a:latin typeface="Avenir Roman" panose="02000503020000020003" pitchFamily="2" charset="0"/>
              </a:rPr>
              <a:t>Time </a:t>
            </a:r>
            <a:r>
              <a:rPr lang="fi-FI" dirty="0" err="1">
                <a:solidFill>
                  <a:schemeClr val="bg2">
                    <a:lumMod val="50000"/>
                  </a:schemeClr>
                </a:solidFill>
                <a:latin typeface="Avenir Roman" panose="02000503020000020003" pitchFamily="2" charset="0"/>
              </a:rPr>
              <a:t>range</a:t>
            </a:r>
            <a:r>
              <a:rPr lang="fi-FI" dirty="0">
                <a:solidFill>
                  <a:schemeClr val="bg2">
                    <a:lumMod val="50000"/>
                  </a:schemeClr>
                </a:solidFill>
                <a:latin typeface="Avenir Roman" panose="02000503020000020003" pitchFamily="2" charset="0"/>
              </a:rPr>
              <a:t>: 	2 </a:t>
            </a:r>
            <a:r>
              <a:rPr lang="fi-FI" dirty="0" err="1">
                <a:solidFill>
                  <a:schemeClr val="bg2">
                    <a:lumMod val="50000"/>
                  </a:schemeClr>
                </a:solidFill>
                <a:latin typeface="Avenir Roman" panose="02000503020000020003" pitchFamily="2" charset="0"/>
              </a:rPr>
              <a:t>days</a:t>
            </a:r>
            <a:r>
              <a:rPr lang="fi-FI" dirty="0">
                <a:solidFill>
                  <a:schemeClr val="bg2">
                    <a:lumMod val="50000"/>
                  </a:schemeClr>
                </a:solidFill>
                <a:latin typeface="Avenir Roman" panose="02000503020000020003" pitchFamily="2" charset="0"/>
              </a:rPr>
              <a:t> </a:t>
            </a:r>
            <a:r>
              <a:rPr lang="fi-FI" dirty="0" err="1">
                <a:solidFill>
                  <a:schemeClr val="bg2">
                    <a:lumMod val="50000"/>
                  </a:schemeClr>
                </a:solidFill>
                <a:latin typeface="Avenir Roman" panose="02000503020000020003" pitchFamily="2" charset="0"/>
              </a:rPr>
              <a:t>ahead</a:t>
            </a:r>
            <a:br>
              <a:rPr lang="fi-FI" dirty="0">
                <a:solidFill>
                  <a:schemeClr val="bg2">
                    <a:lumMod val="50000"/>
                  </a:schemeClr>
                </a:solidFill>
                <a:latin typeface="Avenir Roman" panose="02000503020000020003" pitchFamily="2" charset="0"/>
              </a:rPr>
            </a:br>
            <a:r>
              <a:rPr lang="fi-FI" dirty="0">
                <a:solidFill>
                  <a:schemeClr val="bg2">
                    <a:lumMod val="50000"/>
                  </a:schemeClr>
                </a:solidFill>
                <a:latin typeface="Avenir Roman" panose="02000503020000020003" pitchFamily="2" charset="0"/>
              </a:rPr>
              <a:t>Time </a:t>
            </a:r>
            <a:r>
              <a:rPr lang="fi-FI" dirty="0" err="1">
                <a:solidFill>
                  <a:schemeClr val="bg2">
                    <a:lumMod val="50000"/>
                  </a:schemeClr>
                </a:solidFill>
                <a:latin typeface="Avenir Roman" panose="02000503020000020003" pitchFamily="2" charset="0"/>
              </a:rPr>
              <a:t>step</a:t>
            </a:r>
            <a:r>
              <a:rPr lang="fi-FI" dirty="0">
                <a:solidFill>
                  <a:schemeClr val="bg2">
                    <a:lumMod val="50000"/>
                  </a:schemeClr>
                </a:solidFill>
                <a:latin typeface="Avenir Roman" panose="02000503020000020003" pitchFamily="2" charset="0"/>
              </a:rPr>
              <a:t>: 	1 </a:t>
            </a:r>
            <a:r>
              <a:rPr lang="fi-FI" dirty="0" err="1">
                <a:solidFill>
                  <a:schemeClr val="bg2">
                    <a:lumMod val="50000"/>
                  </a:schemeClr>
                </a:solidFill>
                <a:latin typeface="Avenir Roman" panose="02000503020000020003" pitchFamily="2" charset="0"/>
              </a:rPr>
              <a:t>hour</a:t>
            </a:r>
            <a:endParaRPr lang="fi-FI" dirty="0">
              <a:solidFill>
                <a:schemeClr val="bg2">
                  <a:lumMod val="50000"/>
                </a:schemeClr>
              </a:solidFill>
              <a:latin typeface="Avenir Roman" panose="02000503020000020003" pitchFamily="2" charset="0"/>
            </a:endParaRPr>
          </a:p>
          <a:p>
            <a:endParaRPr lang="fi-FI" dirty="0">
              <a:solidFill>
                <a:schemeClr val="bg2">
                  <a:lumMod val="50000"/>
                </a:schemeClr>
              </a:solidFill>
              <a:latin typeface="Avenir Roman" panose="02000503020000020003" pitchFamily="2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D7F9E55-6D25-9D4B-BEA2-E65B523D5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501" y="888152"/>
            <a:ext cx="6177399" cy="1325563"/>
          </a:xfrm>
        </p:spPr>
        <p:txBody>
          <a:bodyPr>
            <a:noAutofit/>
          </a:bodyPr>
          <a:lstStyle/>
          <a:p>
            <a:r>
              <a:rPr lang="en-US" sz="3200" dirty="0">
                <a:latin typeface="Avenir Roman" panose="02000503020000020003" pitchFamily="2" charset="0"/>
              </a:rPr>
              <a:t>We aim to predict disruption of rail traffic caused by weather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2F6130DA-F501-A848-A82C-315CD6A6C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12000" y="6444000"/>
            <a:ext cx="5868000" cy="365125"/>
          </a:xfrm>
        </p:spPr>
        <p:txBody>
          <a:bodyPr/>
          <a:lstStyle/>
          <a:p>
            <a:r>
              <a:rPr lang="fi-FI" dirty="0" err="1"/>
              <a:t>Finnish</a:t>
            </a:r>
            <a:r>
              <a:rPr lang="fi-FI" dirty="0"/>
              <a:t> </a:t>
            </a:r>
            <a:r>
              <a:rPr lang="fi-FI" dirty="0" err="1"/>
              <a:t>Meteorological</a:t>
            </a:r>
            <a:r>
              <a:rPr lang="fi-FI" dirty="0"/>
              <a:t> Institute | If </a:t>
            </a:r>
            <a:r>
              <a:rPr lang="fi-FI" dirty="0" err="1"/>
              <a:t>not</a:t>
            </a:r>
            <a:r>
              <a:rPr lang="fi-FI" dirty="0"/>
              <a:t> </a:t>
            </a:r>
            <a:r>
              <a:rPr lang="fi-FI" dirty="0" err="1"/>
              <a:t>otherwise</a:t>
            </a:r>
            <a:r>
              <a:rPr lang="fi-FI" dirty="0"/>
              <a:t> </a:t>
            </a:r>
            <a:r>
              <a:rPr lang="fi-FI" dirty="0" err="1"/>
              <a:t>stated</a:t>
            </a:r>
            <a:r>
              <a:rPr lang="fi-FI" dirty="0"/>
              <a:t>, </a:t>
            </a:r>
            <a:r>
              <a:rPr lang="fi-FI" dirty="0" err="1"/>
              <a:t>all</a:t>
            </a:r>
            <a:r>
              <a:rPr lang="fi-FI" dirty="0"/>
              <a:t> </a:t>
            </a:r>
            <a:r>
              <a:rPr lang="fi-FI" dirty="0" err="1"/>
              <a:t>images</a:t>
            </a:r>
            <a:r>
              <a:rPr lang="fi-FI" dirty="0"/>
              <a:t> </a:t>
            </a:r>
            <a:r>
              <a:rPr lang="fi-FI" dirty="0" err="1"/>
              <a:t>by</a:t>
            </a:r>
            <a:r>
              <a:rPr lang="fi-FI" dirty="0"/>
              <a:t> </a:t>
            </a:r>
            <a:r>
              <a:rPr lang="fi-FI" dirty="0" err="1"/>
              <a:t>author</a:t>
            </a:r>
            <a:r>
              <a:rPr lang="fi-FI" dirty="0"/>
              <a:t>, </a:t>
            </a:r>
            <a:r>
              <a:rPr lang="fi-FI" dirty="0" err="1"/>
              <a:t>licence</a:t>
            </a:r>
            <a:r>
              <a:rPr lang="fi-FI" dirty="0"/>
              <a:t> CC4BY</a:t>
            </a:r>
          </a:p>
        </p:txBody>
      </p:sp>
    </p:spTree>
    <p:extLst>
      <p:ext uri="{BB962C8B-B14F-4D97-AF65-F5344CB8AC3E}">
        <p14:creationId xmlns:p14="http://schemas.microsoft.com/office/powerpoint/2010/main" val="14357424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B9FE2CF-0245-294B-B1F7-2723CD3567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5008" y="5595406"/>
            <a:ext cx="8196699" cy="550914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buNone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Predicted vs. true delay, one example</a:t>
            </a:r>
            <a:endParaRPr lang="en-US" dirty="0"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BA7B4EF-C4C7-7649-9CDB-1BCE4141BAE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36" r="7633"/>
          <a:stretch/>
        </p:blipFill>
        <p:spPr>
          <a:xfrm>
            <a:off x="782639" y="1802681"/>
            <a:ext cx="8229600" cy="3535589"/>
          </a:xfrm>
          <a:prstGeom prst="rect">
            <a:avLst/>
          </a:prstGeom>
        </p:spPr>
      </p:pic>
      <p:sp>
        <p:nvSpPr>
          <p:cNvPr id="8" name="Title 3">
            <a:extLst>
              <a:ext uri="{FF2B5EF4-FFF2-40B4-BE49-F238E27FC236}">
                <a16:creationId xmlns:a16="http://schemas.microsoft.com/office/drawing/2014/main" id="{E136A13A-E2A9-9441-89A0-8E5DACC85A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664" y="827062"/>
            <a:ext cx="7808772" cy="1325563"/>
          </a:xfrm>
        </p:spPr>
        <p:txBody>
          <a:bodyPr>
            <a:normAutofit/>
          </a:bodyPr>
          <a:lstStyle/>
          <a:p>
            <a:r>
              <a:rPr lang="en-US" dirty="0">
                <a:latin typeface="Avenir Roman" panose="02000503020000020003" pitchFamily="2" charset="0"/>
              </a:rPr>
              <a:t>LSTM shows no real skill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3D3EB9D6-8A51-2148-8EBD-6BAFFA4894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806849" y="6280749"/>
            <a:ext cx="5868000" cy="365125"/>
          </a:xfrm>
        </p:spPr>
        <p:txBody>
          <a:bodyPr/>
          <a:lstStyle/>
          <a:p>
            <a:r>
              <a:rPr lang="fi-FI" dirty="0" err="1"/>
              <a:t>Finnish</a:t>
            </a:r>
            <a:r>
              <a:rPr lang="fi-FI" dirty="0"/>
              <a:t> </a:t>
            </a:r>
            <a:r>
              <a:rPr lang="fi-FI" dirty="0" err="1"/>
              <a:t>Meteorological</a:t>
            </a:r>
            <a:r>
              <a:rPr lang="fi-FI" dirty="0"/>
              <a:t> Institute | If </a:t>
            </a:r>
            <a:r>
              <a:rPr lang="fi-FI" dirty="0" err="1"/>
              <a:t>not</a:t>
            </a:r>
            <a:r>
              <a:rPr lang="fi-FI" dirty="0"/>
              <a:t> </a:t>
            </a:r>
            <a:r>
              <a:rPr lang="fi-FI" dirty="0" err="1"/>
              <a:t>otherwise</a:t>
            </a:r>
            <a:r>
              <a:rPr lang="fi-FI" dirty="0"/>
              <a:t> </a:t>
            </a:r>
            <a:r>
              <a:rPr lang="fi-FI" dirty="0" err="1"/>
              <a:t>stated</a:t>
            </a:r>
            <a:r>
              <a:rPr lang="fi-FI" dirty="0"/>
              <a:t>, </a:t>
            </a:r>
            <a:r>
              <a:rPr lang="fi-FI" dirty="0" err="1"/>
              <a:t>all</a:t>
            </a:r>
            <a:r>
              <a:rPr lang="fi-FI" dirty="0"/>
              <a:t> </a:t>
            </a:r>
            <a:r>
              <a:rPr lang="fi-FI" dirty="0" err="1"/>
              <a:t>images</a:t>
            </a:r>
            <a:r>
              <a:rPr lang="fi-FI" dirty="0"/>
              <a:t> </a:t>
            </a:r>
            <a:r>
              <a:rPr lang="fi-FI" dirty="0" err="1"/>
              <a:t>by</a:t>
            </a:r>
            <a:r>
              <a:rPr lang="fi-FI" dirty="0"/>
              <a:t> </a:t>
            </a:r>
            <a:r>
              <a:rPr lang="fi-FI" dirty="0" err="1"/>
              <a:t>author</a:t>
            </a:r>
            <a:r>
              <a:rPr lang="fi-FI" dirty="0"/>
              <a:t>, </a:t>
            </a:r>
            <a:r>
              <a:rPr lang="fi-FI" dirty="0" err="1"/>
              <a:t>licence</a:t>
            </a:r>
            <a:r>
              <a:rPr lang="fi-FI" dirty="0"/>
              <a:t> CC4BY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094D033-BC6E-9345-8298-BBC3FA0B42BB}"/>
              </a:ext>
            </a:extLst>
          </p:cNvPr>
          <p:cNvGrpSpPr/>
          <p:nvPr/>
        </p:nvGrpSpPr>
        <p:grpSpPr>
          <a:xfrm>
            <a:off x="404571" y="1808849"/>
            <a:ext cx="8448374" cy="3461021"/>
            <a:chOff x="-9769" y="1808849"/>
            <a:chExt cx="8448374" cy="3461021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37161513-6FFE-5646-88D0-393BB4B3F30E}"/>
                </a:ext>
              </a:extLst>
            </p:cNvPr>
            <p:cNvGrpSpPr/>
            <p:nvPr/>
          </p:nvGrpSpPr>
          <p:grpSpPr>
            <a:xfrm>
              <a:off x="-9769" y="2152625"/>
              <a:ext cx="740535" cy="2513503"/>
              <a:chOff x="100588" y="1945004"/>
              <a:chExt cx="740535" cy="2513503"/>
            </a:xfrm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913C978E-6D3F-D644-9712-9C8694D8FEE5}"/>
                  </a:ext>
                </a:extLst>
              </p:cNvPr>
              <p:cNvSpPr/>
              <p:nvPr/>
            </p:nvSpPr>
            <p:spPr>
              <a:xfrm>
                <a:off x="319179" y="1945004"/>
                <a:ext cx="479080" cy="215461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i-FI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7A85FBCE-8F5A-A843-980C-044F4EEFAF79}"/>
                  </a:ext>
                </a:extLst>
              </p:cNvPr>
              <p:cNvSpPr/>
              <p:nvPr/>
            </p:nvSpPr>
            <p:spPr>
              <a:xfrm>
                <a:off x="543339" y="4150730"/>
                <a:ext cx="28405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fi-FI" sz="1400" dirty="0">
                    <a:solidFill>
                      <a:schemeClr val="bg2">
                        <a:lumMod val="50000"/>
                      </a:schemeClr>
                    </a:solidFill>
                    <a:latin typeface="Avenir Roman" panose="02000503020000020003" pitchFamily="2" charset="0"/>
                  </a:rPr>
                  <a:t>0</a:t>
                </a: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72205D1F-8212-AA4B-B4BB-FBAC4B7D3002}"/>
                  </a:ext>
                </a:extLst>
              </p:cNvPr>
              <p:cNvSpPr/>
              <p:nvPr/>
            </p:nvSpPr>
            <p:spPr>
              <a:xfrm>
                <a:off x="457685" y="3090452"/>
                <a:ext cx="383438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fi-FI" sz="1400" dirty="0">
                    <a:solidFill>
                      <a:schemeClr val="bg2">
                        <a:lumMod val="50000"/>
                      </a:schemeClr>
                    </a:solidFill>
                    <a:latin typeface="Avenir Roman" panose="02000503020000020003" pitchFamily="2" charset="0"/>
                  </a:rPr>
                  <a:t>25</a:t>
                </a: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0A530F10-0C0B-8144-9BD4-B67DCBA3D060}"/>
                  </a:ext>
                </a:extLst>
              </p:cNvPr>
              <p:cNvSpPr/>
              <p:nvPr/>
            </p:nvSpPr>
            <p:spPr>
              <a:xfrm>
                <a:off x="457685" y="2059826"/>
                <a:ext cx="383438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fi-FI" sz="1400" dirty="0">
                    <a:solidFill>
                      <a:schemeClr val="bg2">
                        <a:lumMod val="50000"/>
                      </a:schemeClr>
                    </a:solidFill>
                    <a:latin typeface="Avenir Roman" panose="02000503020000020003" pitchFamily="2" charset="0"/>
                  </a:rPr>
                  <a:t>50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86D281C-948E-9C4D-8086-CE7EC23F4AAD}"/>
                  </a:ext>
                </a:extLst>
              </p:cNvPr>
              <p:cNvSpPr txBox="1"/>
              <p:nvPr/>
            </p:nvSpPr>
            <p:spPr>
              <a:xfrm rot="16200000">
                <a:off x="-614993" y="2867788"/>
                <a:ext cx="18004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i-FI" dirty="0" err="1">
                    <a:solidFill>
                      <a:schemeClr val="bg2">
                        <a:lumMod val="50000"/>
                      </a:schemeClr>
                    </a:solidFill>
                  </a:rPr>
                  <a:t>Delay</a:t>
                </a:r>
                <a:r>
                  <a:rPr lang="fi-FI" dirty="0">
                    <a:solidFill>
                      <a:schemeClr val="bg2">
                        <a:lumMod val="50000"/>
                      </a:schemeClr>
                    </a:solidFill>
                  </a:rPr>
                  <a:t> (</a:t>
                </a:r>
                <a:r>
                  <a:rPr lang="fi-FI" dirty="0" err="1">
                    <a:solidFill>
                      <a:schemeClr val="bg2">
                        <a:lumMod val="50000"/>
                      </a:schemeClr>
                    </a:solidFill>
                  </a:rPr>
                  <a:t>minutes</a:t>
                </a:r>
                <a:r>
                  <a:rPr lang="fi-FI" dirty="0">
                    <a:solidFill>
                      <a:schemeClr val="bg2">
                        <a:lumMod val="50000"/>
                      </a:schemeClr>
                    </a:solidFill>
                  </a:rPr>
                  <a:t>)</a:t>
                </a:r>
              </a:p>
            </p:txBody>
          </p:sp>
        </p:grp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A4FAE4A2-5959-7C46-90B6-0BFC4ED018D1}"/>
                </a:ext>
              </a:extLst>
            </p:cNvPr>
            <p:cNvSpPr/>
            <p:nvPr/>
          </p:nvSpPr>
          <p:spPr>
            <a:xfrm>
              <a:off x="3122023" y="2152625"/>
              <a:ext cx="248194" cy="26806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i-FI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AB950DA0-F605-8E48-8153-6A00694ACE5E}"/>
                </a:ext>
              </a:extLst>
            </p:cNvPr>
            <p:cNvSpPr/>
            <p:nvPr/>
          </p:nvSpPr>
          <p:spPr>
            <a:xfrm>
              <a:off x="5833835" y="2230159"/>
              <a:ext cx="248194" cy="26806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i-FI"/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2C228804-9BB8-3546-AEB4-87E2768D9318}"/>
                </a:ext>
              </a:extLst>
            </p:cNvPr>
            <p:cNvSpPr/>
            <p:nvPr/>
          </p:nvSpPr>
          <p:spPr>
            <a:xfrm>
              <a:off x="126998" y="4656789"/>
              <a:ext cx="8311607" cy="35080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i-FI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57709E4-B484-2047-B128-FD6BA650AC7D}"/>
                </a:ext>
              </a:extLst>
            </p:cNvPr>
            <p:cNvSpPr txBox="1"/>
            <p:nvPr/>
          </p:nvSpPr>
          <p:spPr>
            <a:xfrm>
              <a:off x="1297735" y="4623539"/>
              <a:ext cx="101822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i-FI" dirty="0">
                  <a:solidFill>
                    <a:schemeClr val="bg2">
                      <a:lumMod val="50000"/>
                    </a:schemeClr>
                  </a:solidFill>
                </a:rPr>
                <a:t>Time</a:t>
              </a:r>
              <a:br>
                <a:rPr lang="fi-FI" dirty="0">
                  <a:solidFill>
                    <a:schemeClr val="bg2">
                      <a:lumMod val="50000"/>
                    </a:schemeClr>
                  </a:solidFill>
                </a:rPr>
              </a:br>
              <a:r>
                <a:rPr lang="fi-FI" dirty="0">
                  <a:solidFill>
                    <a:schemeClr val="bg2">
                      <a:lumMod val="50000"/>
                    </a:schemeClr>
                  </a:solidFill>
                </a:rPr>
                <a:t>02/2018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CD6308B-9968-4640-9E81-65ACEB8151CD}"/>
                </a:ext>
              </a:extLst>
            </p:cNvPr>
            <p:cNvSpPr txBox="1"/>
            <p:nvPr/>
          </p:nvSpPr>
          <p:spPr>
            <a:xfrm>
              <a:off x="4092912" y="4623539"/>
              <a:ext cx="101822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i-FI" dirty="0">
                  <a:solidFill>
                    <a:schemeClr val="bg2">
                      <a:lumMod val="50000"/>
                    </a:schemeClr>
                  </a:solidFill>
                </a:rPr>
                <a:t>Time</a:t>
              </a:r>
              <a:br>
                <a:rPr lang="fi-FI" dirty="0">
                  <a:solidFill>
                    <a:schemeClr val="bg2">
                      <a:lumMod val="50000"/>
                    </a:schemeClr>
                  </a:solidFill>
                </a:rPr>
              </a:br>
              <a:r>
                <a:rPr lang="fi-FI" dirty="0">
                  <a:solidFill>
                    <a:schemeClr val="bg2">
                      <a:lumMod val="50000"/>
                    </a:schemeClr>
                  </a:solidFill>
                </a:rPr>
                <a:t>06/2016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F46B661-06CD-9F4F-B8D5-B8F818723BAC}"/>
                </a:ext>
              </a:extLst>
            </p:cNvPr>
            <p:cNvSpPr txBox="1"/>
            <p:nvPr/>
          </p:nvSpPr>
          <p:spPr>
            <a:xfrm>
              <a:off x="6751203" y="4623539"/>
              <a:ext cx="101822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i-FI" dirty="0">
                  <a:solidFill>
                    <a:schemeClr val="bg2">
                      <a:lumMod val="50000"/>
                    </a:schemeClr>
                  </a:solidFill>
                </a:rPr>
                <a:t>Time</a:t>
              </a:r>
              <a:br>
                <a:rPr lang="fi-FI" dirty="0">
                  <a:solidFill>
                    <a:schemeClr val="bg2">
                      <a:lumMod val="50000"/>
                    </a:schemeClr>
                  </a:solidFill>
                </a:rPr>
              </a:br>
              <a:r>
                <a:rPr lang="fi-FI" dirty="0">
                  <a:solidFill>
                    <a:schemeClr val="bg2">
                      <a:lumMod val="50000"/>
                    </a:schemeClr>
                  </a:solidFill>
                </a:rPr>
                <a:t>02/2017</a:t>
              </a: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D105888-53BD-A048-B016-5EE3DDB7524F}"/>
                </a:ext>
              </a:extLst>
            </p:cNvPr>
            <p:cNvSpPr/>
            <p:nvPr/>
          </p:nvSpPr>
          <p:spPr>
            <a:xfrm>
              <a:off x="880217" y="1853957"/>
              <a:ext cx="6999005" cy="3499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i-FI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ACA4E9E-C866-9445-950D-F33E8CEAA172}"/>
                </a:ext>
              </a:extLst>
            </p:cNvPr>
            <p:cNvSpPr txBox="1"/>
            <p:nvPr/>
          </p:nvSpPr>
          <p:spPr>
            <a:xfrm>
              <a:off x="575008" y="1808849"/>
              <a:ext cx="10823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i-FI" dirty="0" err="1">
                  <a:solidFill>
                    <a:schemeClr val="bg2">
                      <a:lumMod val="50000"/>
                    </a:schemeClr>
                  </a:solidFill>
                </a:rPr>
                <a:t>Ahvenus</a:t>
              </a:r>
              <a:endParaRPr lang="fi-FI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81418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B9FE2CF-0245-294B-B1F7-2723CD3567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2569" y="5677635"/>
            <a:ext cx="8196699" cy="550914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buNone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Predicted vs. true delay, next version</a:t>
            </a:r>
            <a:endParaRPr lang="en-US" dirty="0"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99816A-94BA-1443-B1CE-81AA53CE463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17" r="7459"/>
          <a:stretch/>
        </p:blipFill>
        <p:spPr>
          <a:xfrm>
            <a:off x="793366" y="1938759"/>
            <a:ext cx="8045569" cy="3399511"/>
          </a:xfrm>
          <a:prstGeom prst="rect">
            <a:avLst/>
          </a:prstGeom>
        </p:spPr>
      </p:pic>
      <p:sp>
        <p:nvSpPr>
          <p:cNvPr id="8" name="Title 3">
            <a:extLst>
              <a:ext uri="{FF2B5EF4-FFF2-40B4-BE49-F238E27FC236}">
                <a16:creationId xmlns:a16="http://schemas.microsoft.com/office/drawing/2014/main" id="{926069C0-5ED5-7F40-A99F-19B8CC68E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664" y="827062"/>
            <a:ext cx="7808772" cy="1325563"/>
          </a:xfrm>
        </p:spPr>
        <p:txBody>
          <a:bodyPr>
            <a:normAutofit/>
          </a:bodyPr>
          <a:lstStyle/>
          <a:p>
            <a:r>
              <a:rPr lang="en-US" dirty="0">
                <a:latin typeface="Avenir Roman" panose="02000503020000020003" pitchFamily="2" charset="0"/>
              </a:rPr>
              <a:t>LSTM shows no real skill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A42D4F7F-DF3A-1D4D-85EB-D65A078227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806849" y="6280749"/>
            <a:ext cx="5868000" cy="365125"/>
          </a:xfrm>
        </p:spPr>
        <p:txBody>
          <a:bodyPr/>
          <a:lstStyle/>
          <a:p>
            <a:r>
              <a:rPr lang="fi-FI" dirty="0" err="1"/>
              <a:t>Finnish</a:t>
            </a:r>
            <a:r>
              <a:rPr lang="fi-FI" dirty="0"/>
              <a:t> </a:t>
            </a:r>
            <a:r>
              <a:rPr lang="fi-FI" dirty="0" err="1"/>
              <a:t>Meteorological</a:t>
            </a:r>
            <a:r>
              <a:rPr lang="fi-FI" dirty="0"/>
              <a:t> Institute | If </a:t>
            </a:r>
            <a:r>
              <a:rPr lang="fi-FI" dirty="0" err="1"/>
              <a:t>not</a:t>
            </a:r>
            <a:r>
              <a:rPr lang="fi-FI" dirty="0"/>
              <a:t> </a:t>
            </a:r>
            <a:r>
              <a:rPr lang="fi-FI" dirty="0" err="1"/>
              <a:t>otherwise</a:t>
            </a:r>
            <a:r>
              <a:rPr lang="fi-FI" dirty="0"/>
              <a:t> </a:t>
            </a:r>
            <a:r>
              <a:rPr lang="fi-FI" dirty="0" err="1"/>
              <a:t>stated</a:t>
            </a:r>
            <a:r>
              <a:rPr lang="fi-FI" dirty="0"/>
              <a:t>, </a:t>
            </a:r>
            <a:r>
              <a:rPr lang="fi-FI" dirty="0" err="1"/>
              <a:t>all</a:t>
            </a:r>
            <a:r>
              <a:rPr lang="fi-FI" dirty="0"/>
              <a:t> </a:t>
            </a:r>
            <a:r>
              <a:rPr lang="fi-FI" dirty="0" err="1"/>
              <a:t>images</a:t>
            </a:r>
            <a:r>
              <a:rPr lang="fi-FI" dirty="0"/>
              <a:t> </a:t>
            </a:r>
            <a:r>
              <a:rPr lang="fi-FI" dirty="0" err="1"/>
              <a:t>by</a:t>
            </a:r>
            <a:r>
              <a:rPr lang="fi-FI" dirty="0"/>
              <a:t> </a:t>
            </a:r>
            <a:r>
              <a:rPr lang="fi-FI" dirty="0" err="1"/>
              <a:t>author</a:t>
            </a:r>
            <a:r>
              <a:rPr lang="fi-FI" dirty="0"/>
              <a:t>, </a:t>
            </a:r>
            <a:r>
              <a:rPr lang="fi-FI" dirty="0" err="1"/>
              <a:t>licence</a:t>
            </a:r>
            <a:r>
              <a:rPr lang="fi-FI" dirty="0"/>
              <a:t> CC4BY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44FA943-94BD-2343-B835-A2FE720AF167}"/>
              </a:ext>
            </a:extLst>
          </p:cNvPr>
          <p:cNvGrpSpPr/>
          <p:nvPr/>
        </p:nvGrpSpPr>
        <p:grpSpPr>
          <a:xfrm>
            <a:off x="490300" y="1941842"/>
            <a:ext cx="8448374" cy="3376809"/>
            <a:chOff x="-9769" y="1941842"/>
            <a:chExt cx="8448374" cy="3376809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3969ED70-57EC-4947-84E1-9EA81ED67540}"/>
                </a:ext>
              </a:extLst>
            </p:cNvPr>
            <p:cNvGrpSpPr/>
            <p:nvPr/>
          </p:nvGrpSpPr>
          <p:grpSpPr>
            <a:xfrm>
              <a:off x="-9769" y="2267447"/>
              <a:ext cx="740535" cy="2436389"/>
              <a:chOff x="100588" y="2059826"/>
              <a:chExt cx="740535" cy="2436389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E2E72B1A-5EB7-4D4E-83EA-5906D7B7A219}"/>
                  </a:ext>
                </a:extLst>
              </p:cNvPr>
              <p:cNvSpPr/>
              <p:nvPr/>
            </p:nvSpPr>
            <p:spPr>
              <a:xfrm>
                <a:off x="338033" y="2199531"/>
                <a:ext cx="479080" cy="215461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i-FI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A064E512-3E86-8340-84B1-D22B3206886B}"/>
                  </a:ext>
                </a:extLst>
              </p:cNvPr>
              <p:cNvSpPr/>
              <p:nvPr/>
            </p:nvSpPr>
            <p:spPr>
              <a:xfrm>
                <a:off x="543339" y="4188438"/>
                <a:ext cx="28405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fi-FI" sz="1400" dirty="0">
                    <a:solidFill>
                      <a:schemeClr val="bg2">
                        <a:lumMod val="50000"/>
                      </a:schemeClr>
                    </a:solidFill>
                    <a:latin typeface="Avenir Roman" panose="02000503020000020003" pitchFamily="2" charset="0"/>
                  </a:rPr>
                  <a:t>0</a:t>
                </a:r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D5815F87-284C-7443-84C1-48A834B735A7}"/>
                  </a:ext>
                </a:extLst>
              </p:cNvPr>
              <p:cNvSpPr/>
              <p:nvPr/>
            </p:nvSpPr>
            <p:spPr>
              <a:xfrm>
                <a:off x="457685" y="3090452"/>
                <a:ext cx="383438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fi-FI" sz="1400" dirty="0">
                    <a:solidFill>
                      <a:schemeClr val="bg2">
                        <a:lumMod val="50000"/>
                      </a:schemeClr>
                    </a:solidFill>
                    <a:latin typeface="Avenir Roman" panose="02000503020000020003" pitchFamily="2" charset="0"/>
                  </a:rPr>
                  <a:t>25</a:t>
                </a:r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32AF7B30-2DD7-EB42-B577-C65EF1ED27DA}"/>
                  </a:ext>
                </a:extLst>
              </p:cNvPr>
              <p:cNvSpPr/>
              <p:nvPr/>
            </p:nvSpPr>
            <p:spPr>
              <a:xfrm>
                <a:off x="457685" y="2059826"/>
                <a:ext cx="383438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fi-FI" sz="1400" dirty="0">
                    <a:solidFill>
                      <a:schemeClr val="bg2">
                        <a:lumMod val="50000"/>
                      </a:schemeClr>
                    </a:solidFill>
                    <a:latin typeface="Avenir Roman" panose="02000503020000020003" pitchFamily="2" charset="0"/>
                  </a:rPr>
                  <a:t>50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1642933-C7E0-E644-AAAB-9461DA6900DB}"/>
                  </a:ext>
                </a:extLst>
              </p:cNvPr>
              <p:cNvSpPr txBox="1"/>
              <p:nvPr/>
            </p:nvSpPr>
            <p:spPr>
              <a:xfrm rot="16200000">
                <a:off x="-614993" y="2867788"/>
                <a:ext cx="18004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i-FI" dirty="0" err="1">
                    <a:solidFill>
                      <a:schemeClr val="bg2">
                        <a:lumMod val="50000"/>
                      </a:schemeClr>
                    </a:solidFill>
                  </a:rPr>
                  <a:t>Delay</a:t>
                </a:r>
                <a:r>
                  <a:rPr lang="fi-FI" dirty="0">
                    <a:solidFill>
                      <a:schemeClr val="bg2">
                        <a:lumMod val="50000"/>
                      </a:schemeClr>
                    </a:solidFill>
                  </a:rPr>
                  <a:t> (</a:t>
                </a:r>
                <a:r>
                  <a:rPr lang="fi-FI" dirty="0" err="1">
                    <a:solidFill>
                      <a:schemeClr val="bg2">
                        <a:lumMod val="50000"/>
                      </a:schemeClr>
                    </a:solidFill>
                  </a:rPr>
                  <a:t>minutes</a:t>
                </a:r>
                <a:r>
                  <a:rPr lang="fi-FI" dirty="0">
                    <a:solidFill>
                      <a:schemeClr val="bg2">
                        <a:lumMod val="50000"/>
                      </a:schemeClr>
                    </a:solidFill>
                  </a:rPr>
                  <a:t>)</a:t>
                </a:r>
              </a:p>
            </p:txBody>
          </p:sp>
        </p:grp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0C5D57A-A3A4-FD47-B343-7EA9FECE491A}"/>
                </a:ext>
              </a:extLst>
            </p:cNvPr>
            <p:cNvSpPr/>
            <p:nvPr/>
          </p:nvSpPr>
          <p:spPr>
            <a:xfrm>
              <a:off x="4487895" y="2298198"/>
              <a:ext cx="248194" cy="26806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i-FI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4CC33A2-2DAA-5245-8FAA-BC08BA09F054}"/>
                </a:ext>
              </a:extLst>
            </p:cNvPr>
            <p:cNvSpPr/>
            <p:nvPr/>
          </p:nvSpPr>
          <p:spPr>
            <a:xfrm>
              <a:off x="126998" y="4656789"/>
              <a:ext cx="8311607" cy="35080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i-FI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DBF6611-B45D-4D48-A422-85F8AF9EBC5B}"/>
                </a:ext>
              </a:extLst>
            </p:cNvPr>
            <p:cNvSpPr txBox="1"/>
            <p:nvPr/>
          </p:nvSpPr>
          <p:spPr>
            <a:xfrm>
              <a:off x="1840098" y="4672320"/>
              <a:ext cx="101822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i-FI" dirty="0">
                  <a:solidFill>
                    <a:schemeClr val="bg2">
                      <a:lumMod val="50000"/>
                    </a:schemeClr>
                  </a:solidFill>
                </a:rPr>
                <a:t>Time</a:t>
              </a:r>
              <a:br>
                <a:rPr lang="fi-FI" dirty="0">
                  <a:solidFill>
                    <a:schemeClr val="bg2">
                      <a:lumMod val="50000"/>
                    </a:schemeClr>
                  </a:solidFill>
                </a:rPr>
              </a:br>
              <a:r>
                <a:rPr lang="fi-FI" dirty="0">
                  <a:solidFill>
                    <a:schemeClr val="bg2">
                      <a:lumMod val="50000"/>
                    </a:schemeClr>
                  </a:solidFill>
                </a:rPr>
                <a:t>02/2018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5920A2B-573D-9548-8AC1-57A91690B7A6}"/>
                </a:ext>
              </a:extLst>
            </p:cNvPr>
            <p:cNvSpPr txBox="1"/>
            <p:nvPr/>
          </p:nvSpPr>
          <p:spPr>
            <a:xfrm>
              <a:off x="6028363" y="4653606"/>
              <a:ext cx="101822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i-FI" dirty="0">
                  <a:solidFill>
                    <a:schemeClr val="bg2">
                      <a:lumMod val="50000"/>
                    </a:schemeClr>
                  </a:solidFill>
                </a:rPr>
                <a:t>Time</a:t>
              </a:r>
              <a:br>
                <a:rPr lang="fi-FI" dirty="0">
                  <a:solidFill>
                    <a:schemeClr val="bg2">
                      <a:lumMod val="50000"/>
                    </a:schemeClr>
                  </a:solidFill>
                </a:rPr>
              </a:br>
              <a:r>
                <a:rPr lang="fi-FI" dirty="0">
                  <a:solidFill>
                    <a:schemeClr val="bg2">
                      <a:lumMod val="50000"/>
                    </a:schemeClr>
                  </a:solidFill>
                </a:rPr>
                <a:t>02/2017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A6B83F00-48A2-7F48-A7B9-43CE4839F5D7}"/>
                </a:ext>
              </a:extLst>
            </p:cNvPr>
            <p:cNvSpPr/>
            <p:nvPr/>
          </p:nvSpPr>
          <p:spPr>
            <a:xfrm>
              <a:off x="880217" y="1967081"/>
              <a:ext cx="6999005" cy="3499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i-FI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35DEE47-9CCB-4648-8EE6-0C42B68A7AC5}"/>
                </a:ext>
              </a:extLst>
            </p:cNvPr>
            <p:cNvSpPr txBox="1"/>
            <p:nvPr/>
          </p:nvSpPr>
          <p:spPr>
            <a:xfrm>
              <a:off x="625312" y="1941842"/>
              <a:ext cx="10823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i-FI" dirty="0" err="1">
                  <a:solidFill>
                    <a:schemeClr val="bg2">
                      <a:lumMod val="50000"/>
                    </a:schemeClr>
                  </a:solidFill>
                </a:rPr>
                <a:t>Ahvenus</a:t>
              </a:r>
              <a:endParaRPr lang="fi-FI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495257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DED5018-B18A-B246-84A6-747C4D40FEF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25" r="7837"/>
          <a:stretch/>
        </p:blipFill>
        <p:spPr>
          <a:xfrm>
            <a:off x="821294" y="1779589"/>
            <a:ext cx="8293107" cy="3579807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B9FE2CF-0245-294B-B1F7-2723CD3567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500" y="5338270"/>
            <a:ext cx="8196699" cy="550914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buNone/>
            </a:pPr>
            <a:r>
              <a:rPr lang="en-US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Predicted vs. true delay, average over all stations</a:t>
            </a:r>
            <a:endParaRPr lang="en-US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7F63494-260B-A249-B8FB-1EDBD71096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664" y="827062"/>
            <a:ext cx="7545005" cy="1325563"/>
          </a:xfrm>
        </p:spPr>
        <p:txBody>
          <a:bodyPr>
            <a:normAutofit/>
          </a:bodyPr>
          <a:lstStyle/>
          <a:p>
            <a:r>
              <a:rPr lang="en-US" dirty="0">
                <a:latin typeface="Avenir Roman" panose="02000503020000020003" pitchFamily="2" charset="0"/>
              </a:rPr>
              <a:t>RFR works relatively well</a:t>
            </a:r>
            <a:endParaRPr lang="fi-FI" dirty="0">
              <a:latin typeface="Avenir Roman" panose="02000503020000020003" pitchFamily="2" charset="0"/>
            </a:endParaRP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CEF1252E-E811-E64F-8F2E-171213A5A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806849" y="6280749"/>
            <a:ext cx="5868000" cy="365125"/>
          </a:xfrm>
        </p:spPr>
        <p:txBody>
          <a:bodyPr/>
          <a:lstStyle/>
          <a:p>
            <a:r>
              <a:rPr lang="fi-FI" dirty="0" err="1"/>
              <a:t>Finnish</a:t>
            </a:r>
            <a:r>
              <a:rPr lang="fi-FI" dirty="0"/>
              <a:t> </a:t>
            </a:r>
            <a:r>
              <a:rPr lang="fi-FI" dirty="0" err="1"/>
              <a:t>Meteorological</a:t>
            </a:r>
            <a:r>
              <a:rPr lang="fi-FI" dirty="0"/>
              <a:t> Institute | If </a:t>
            </a:r>
            <a:r>
              <a:rPr lang="fi-FI" dirty="0" err="1"/>
              <a:t>not</a:t>
            </a:r>
            <a:r>
              <a:rPr lang="fi-FI" dirty="0"/>
              <a:t> </a:t>
            </a:r>
            <a:r>
              <a:rPr lang="fi-FI" dirty="0" err="1"/>
              <a:t>otherwise</a:t>
            </a:r>
            <a:r>
              <a:rPr lang="fi-FI" dirty="0"/>
              <a:t> </a:t>
            </a:r>
            <a:r>
              <a:rPr lang="fi-FI" dirty="0" err="1"/>
              <a:t>stated</a:t>
            </a:r>
            <a:r>
              <a:rPr lang="fi-FI" dirty="0"/>
              <a:t>, </a:t>
            </a:r>
            <a:r>
              <a:rPr lang="fi-FI" dirty="0" err="1"/>
              <a:t>all</a:t>
            </a:r>
            <a:r>
              <a:rPr lang="fi-FI" dirty="0"/>
              <a:t> </a:t>
            </a:r>
            <a:r>
              <a:rPr lang="fi-FI" dirty="0" err="1"/>
              <a:t>images</a:t>
            </a:r>
            <a:r>
              <a:rPr lang="fi-FI" dirty="0"/>
              <a:t> </a:t>
            </a:r>
            <a:r>
              <a:rPr lang="fi-FI" dirty="0" err="1"/>
              <a:t>by</a:t>
            </a:r>
            <a:r>
              <a:rPr lang="fi-FI" dirty="0"/>
              <a:t> </a:t>
            </a:r>
            <a:r>
              <a:rPr lang="fi-FI" dirty="0" err="1"/>
              <a:t>author</a:t>
            </a:r>
            <a:r>
              <a:rPr lang="fi-FI" dirty="0"/>
              <a:t>, </a:t>
            </a:r>
            <a:r>
              <a:rPr lang="fi-FI" dirty="0" err="1"/>
              <a:t>licence</a:t>
            </a:r>
            <a:r>
              <a:rPr lang="fi-FI" dirty="0"/>
              <a:t> CC4BY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267AA35-F6C7-A34A-8C1F-FAB145425735}"/>
              </a:ext>
            </a:extLst>
          </p:cNvPr>
          <p:cNvGrpSpPr/>
          <p:nvPr/>
        </p:nvGrpSpPr>
        <p:grpSpPr>
          <a:xfrm>
            <a:off x="343608" y="1808849"/>
            <a:ext cx="8509337" cy="3461021"/>
            <a:chOff x="-70732" y="1808849"/>
            <a:chExt cx="8509337" cy="3461021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281DC7DF-CF20-EF4B-9889-702AC28D1BD4}"/>
                </a:ext>
              </a:extLst>
            </p:cNvPr>
            <p:cNvGrpSpPr/>
            <p:nvPr/>
          </p:nvGrpSpPr>
          <p:grpSpPr>
            <a:xfrm>
              <a:off x="-70732" y="2152625"/>
              <a:ext cx="778963" cy="2513503"/>
              <a:chOff x="39625" y="1945004"/>
              <a:chExt cx="778963" cy="2513503"/>
            </a:xfrm>
          </p:grpSpPr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A3A27130-6F25-1246-8957-9BB3E4F81364}"/>
                  </a:ext>
                </a:extLst>
              </p:cNvPr>
              <p:cNvSpPr/>
              <p:nvPr/>
            </p:nvSpPr>
            <p:spPr>
              <a:xfrm>
                <a:off x="319179" y="1945004"/>
                <a:ext cx="479080" cy="215461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i-FI"/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94BA5137-49B6-9C47-9174-8EF74D65EB61}"/>
                  </a:ext>
                </a:extLst>
              </p:cNvPr>
              <p:cNvSpPr/>
              <p:nvPr/>
            </p:nvSpPr>
            <p:spPr>
              <a:xfrm>
                <a:off x="534536" y="4150730"/>
                <a:ext cx="28405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fi-FI" sz="1400" dirty="0">
                    <a:solidFill>
                      <a:schemeClr val="bg2">
                        <a:lumMod val="50000"/>
                      </a:schemeClr>
                    </a:solidFill>
                    <a:latin typeface="Avenir Roman" panose="02000503020000020003" pitchFamily="2" charset="0"/>
                  </a:rPr>
                  <a:t>0</a:t>
                </a:r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29BB01F8-E3E8-A740-808F-2AE985AD3C9B}"/>
                  </a:ext>
                </a:extLst>
              </p:cNvPr>
              <p:cNvSpPr/>
              <p:nvPr/>
            </p:nvSpPr>
            <p:spPr>
              <a:xfrm>
                <a:off x="435150" y="3090452"/>
                <a:ext cx="383438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r"/>
                <a:r>
                  <a:rPr lang="fi-FI" sz="1400" dirty="0">
                    <a:solidFill>
                      <a:schemeClr val="bg2">
                        <a:lumMod val="50000"/>
                      </a:schemeClr>
                    </a:solidFill>
                    <a:latin typeface="Avenir Roman" panose="02000503020000020003" pitchFamily="2" charset="0"/>
                  </a:rPr>
                  <a:t>50</a:t>
                </a:r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6B0223F0-08A6-C448-BBF1-D59A6E71BBCB}"/>
                  </a:ext>
                </a:extLst>
              </p:cNvPr>
              <p:cNvSpPr/>
              <p:nvPr/>
            </p:nvSpPr>
            <p:spPr>
              <a:xfrm>
                <a:off x="335764" y="2059826"/>
                <a:ext cx="482824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r"/>
                <a:r>
                  <a:rPr lang="fi-FI" sz="1400" dirty="0">
                    <a:solidFill>
                      <a:schemeClr val="bg2">
                        <a:lumMod val="50000"/>
                      </a:schemeClr>
                    </a:solidFill>
                    <a:latin typeface="Avenir Roman" panose="02000503020000020003" pitchFamily="2" charset="0"/>
                  </a:rPr>
                  <a:t>100</a:t>
                </a: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2CDC3C0D-F44C-A24C-8112-89E282000AFC}"/>
                  </a:ext>
                </a:extLst>
              </p:cNvPr>
              <p:cNvSpPr txBox="1"/>
              <p:nvPr/>
            </p:nvSpPr>
            <p:spPr>
              <a:xfrm rot="16200000">
                <a:off x="-675956" y="2867788"/>
                <a:ext cx="18004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i-FI" dirty="0" err="1">
                    <a:solidFill>
                      <a:schemeClr val="bg2">
                        <a:lumMod val="50000"/>
                      </a:schemeClr>
                    </a:solidFill>
                  </a:rPr>
                  <a:t>Delay</a:t>
                </a:r>
                <a:r>
                  <a:rPr lang="fi-FI" dirty="0">
                    <a:solidFill>
                      <a:schemeClr val="bg2">
                        <a:lumMod val="50000"/>
                      </a:schemeClr>
                    </a:solidFill>
                  </a:rPr>
                  <a:t> (</a:t>
                </a:r>
                <a:r>
                  <a:rPr lang="fi-FI" dirty="0" err="1">
                    <a:solidFill>
                      <a:schemeClr val="bg2">
                        <a:lumMod val="50000"/>
                      </a:schemeClr>
                    </a:solidFill>
                  </a:rPr>
                  <a:t>minutes</a:t>
                </a:r>
                <a:r>
                  <a:rPr lang="fi-FI" dirty="0">
                    <a:solidFill>
                      <a:schemeClr val="bg2">
                        <a:lumMod val="50000"/>
                      </a:schemeClr>
                    </a:solidFill>
                  </a:rPr>
                  <a:t>)</a:t>
                </a:r>
              </a:p>
            </p:txBody>
          </p:sp>
        </p:grp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A62ACEF-C14F-4F43-878C-782FFF662282}"/>
                </a:ext>
              </a:extLst>
            </p:cNvPr>
            <p:cNvSpPr/>
            <p:nvPr/>
          </p:nvSpPr>
          <p:spPr>
            <a:xfrm>
              <a:off x="3122023" y="2152625"/>
              <a:ext cx="248194" cy="26806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i-FI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5252EB26-A794-0044-8D04-710D0AA4D7F8}"/>
                </a:ext>
              </a:extLst>
            </p:cNvPr>
            <p:cNvSpPr/>
            <p:nvPr/>
          </p:nvSpPr>
          <p:spPr>
            <a:xfrm>
              <a:off x="5833835" y="2230159"/>
              <a:ext cx="248194" cy="26806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i-FI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750E541D-E04D-DA49-9F60-009605040F5E}"/>
                </a:ext>
              </a:extLst>
            </p:cNvPr>
            <p:cNvSpPr/>
            <p:nvPr/>
          </p:nvSpPr>
          <p:spPr>
            <a:xfrm>
              <a:off x="126998" y="4656789"/>
              <a:ext cx="8311607" cy="35080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i-FI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34F821F-ED19-6845-85C2-F1FA4335CDF5}"/>
                </a:ext>
              </a:extLst>
            </p:cNvPr>
            <p:cNvSpPr txBox="1"/>
            <p:nvPr/>
          </p:nvSpPr>
          <p:spPr>
            <a:xfrm>
              <a:off x="1297735" y="4623539"/>
              <a:ext cx="101822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i-FI" dirty="0">
                  <a:solidFill>
                    <a:schemeClr val="bg2">
                      <a:lumMod val="50000"/>
                    </a:schemeClr>
                  </a:solidFill>
                </a:rPr>
                <a:t>Time</a:t>
              </a:r>
              <a:br>
                <a:rPr lang="fi-FI" dirty="0">
                  <a:solidFill>
                    <a:schemeClr val="bg2">
                      <a:lumMod val="50000"/>
                    </a:schemeClr>
                  </a:solidFill>
                </a:rPr>
              </a:br>
              <a:r>
                <a:rPr lang="fi-FI" dirty="0">
                  <a:solidFill>
                    <a:schemeClr val="bg2">
                      <a:lumMod val="50000"/>
                    </a:schemeClr>
                  </a:solidFill>
                </a:rPr>
                <a:t>02/2018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1067536-955E-5442-9DE7-9A1AB2411FA2}"/>
                </a:ext>
              </a:extLst>
            </p:cNvPr>
            <p:cNvSpPr txBox="1"/>
            <p:nvPr/>
          </p:nvSpPr>
          <p:spPr>
            <a:xfrm>
              <a:off x="4092912" y="4623539"/>
              <a:ext cx="101822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i-FI" dirty="0">
                  <a:solidFill>
                    <a:schemeClr val="bg2">
                      <a:lumMod val="50000"/>
                    </a:schemeClr>
                  </a:solidFill>
                </a:rPr>
                <a:t>Time</a:t>
              </a:r>
              <a:br>
                <a:rPr lang="fi-FI" dirty="0">
                  <a:solidFill>
                    <a:schemeClr val="bg2">
                      <a:lumMod val="50000"/>
                    </a:schemeClr>
                  </a:solidFill>
                </a:rPr>
              </a:br>
              <a:r>
                <a:rPr lang="fi-FI" dirty="0">
                  <a:solidFill>
                    <a:schemeClr val="bg2">
                      <a:lumMod val="50000"/>
                    </a:schemeClr>
                  </a:solidFill>
                </a:rPr>
                <a:t>06/2016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F7A0275-CAF9-2043-8F1D-AA5BB7F964AC}"/>
                </a:ext>
              </a:extLst>
            </p:cNvPr>
            <p:cNvSpPr txBox="1"/>
            <p:nvPr/>
          </p:nvSpPr>
          <p:spPr>
            <a:xfrm>
              <a:off x="6751203" y="4623539"/>
              <a:ext cx="101822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i-FI" dirty="0">
                  <a:solidFill>
                    <a:schemeClr val="bg2">
                      <a:lumMod val="50000"/>
                    </a:schemeClr>
                  </a:solidFill>
                </a:rPr>
                <a:t>Time</a:t>
              </a:r>
              <a:br>
                <a:rPr lang="fi-FI" dirty="0">
                  <a:solidFill>
                    <a:schemeClr val="bg2">
                      <a:lumMod val="50000"/>
                    </a:schemeClr>
                  </a:solidFill>
                </a:rPr>
              </a:br>
              <a:r>
                <a:rPr lang="fi-FI" dirty="0">
                  <a:solidFill>
                    <a:schemeClr val="bg2">
                      <a:lumMod val="50000"/>
                    </a:schemeClr>
                  </a:solidFill>
                </a:rPr>
                <a:t>02/2017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1BE4E226-233F-0C48-AAF9-A2BD00BE530A}"/>
                </a:ext>
              </a:extLst>
            </p:cNvPr>
            <p:cNvSpPr/>
            <p:nvPr/>
          </p:nvSpPr>
          <p:spPr>
            <a:xfrm>
              <a:off x="880217" y="1853957"/>
              <a:ext cx="6999005" cy="3499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i-FI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A3DFEF8-DEDD-504A-AA9C-68DA034BCDD8}"/>
                </a:ext>
              </a:extLst>
            </p:cNvPr>
            <p:cNvSpPr txBox="1"/>
            <p:nvPr/>
          </p:nvSpPr>
          <p:spPr>
            <a:xfrm>
              <a:off x="632160" y="1808849"/>
              <a:ext cx="27068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i-FI" dirty="0" err="1">
                  <a:solidFill>
                    <a:schemeClr val="bg2">
                      <a:lumMod val="50000"/>
                    </a:schemeClr>
                  </a:solidFill>
                </a:rPr>
                <a:t>Average</a:t>
              </a:r>
              <a:r>
                <a:rPr lang="fi-FI" dirty="0">
                  <a:solidFill>
                    <a:schemeClr val="bg2">
                      <a:lumMod val="50000"/>
                    </a:schemeClr>
                  </a:solidFill>
                </a:rPr>
                <a:t> </a:t>
              </a:r>
              <a:r>
                <a:rPr lang="fi-FI" dirty="0" err="1">
                  <a:solidFill>
                    <a:schemeClr val="bg2">
                      <a:lumMod val="50000"/>
                    </a:schemeClr>
                  </a:solidFill>
                </a:rPr>
                <a:t>over</a:t>
              </a:r>
              <a:r>
                <a:rPr lang="fi-FI" dirty="0">
                  <a:solidFill>
                    <a:schemeClr val="bg2">
                      <a:lumMod val="50000"/>
                    </a:schemeClr>
                  </a:solidFill>
                </a:rPr>
                <a:t> </a:t>
              </a:r>
              <a:r>
                <a:rPr lang="fi-FI" dirty="0" err="1">
                  <a:solidFill>
                    <a:schemeClr val="bg2">
                      <a:lumMod val="50000"/>
                    </a:schemeClr>
                  </a:solidFill>
                </a:rPr>
                <a:t>all</a:t>
              </a:r>
              <a:r>
                <a:rPr lang="fi-FI" dirty="0">
                  <a:solidFill>
                    <a:schemeClr val="bg2">
                      <a:lumMod val="50000"/>
                    </a:schemeClr>
                  </a:solidFill>
                </a:rPr>
                <a:t> </a:t>
              </a:r>
              <a:r>
                <a:rPr lang="fi-FI" dirty="0" err="1">
                  <a:solidFill>
                    <a:schemeClr val="bg2">
                      <a:lumMod val="50000"/>
                    </a:schemeClr>
                  </a:solidFill>
                </a:rPr>
                <a:t>stations</a:t>
              </a:r>
              <a:endParaRPr lang="fi-FI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216120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B9FE2CF-0245-294B-B1F7-2723CD3567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500" y="5338270"/>
            <a:ext cx="8196699" cy="550914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buNone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Predicted vs. true delay, good stations</a:t>
            </a:r>
            <a:endParaRPr lang="en-US" dirty="0"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6CDD2E-AA9C-F344-AA38-E1174E4B67C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59" r="8229"/>
          <a:stretch/>
        </p:blipFill>
        <p:spPr>
          <a:xfrm>
            <a:off x="254000" y="1799476"/>
            <a:ext cx="8255000" cy="3538794"/>
          </a:xfrm>
          <a:prstGeom prst="rect">
            <a:avLst/>
          </a:prstGeom>
        </p:spPr>
      </p:pic>
      <p:sp>
        <p:nvSpPr>
          <p:cNvPr id="12" name="Title 3">
            <a:extLst>
              <a:ext uri="{FF2B5EF4-FFF2-40B4-BE49-F238E27FC236}">
                <a16:creationId xmlns:a16="http://schemas.microsoft.com/office/drawing/2014/main" id="{CC9B30BE-20A9-1348-8831-BA136DEFCA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664" y="827062"/>
            <a:ext cx="7808772" cy="1325563"/>
          </a:xfrm>
        </p:spPr>
        <p:txBody>
          <a:bodyPr>
            <a:normAutofit/>
          </a:bodyPr>
          <a:lstStyle/>
          <a:p>
            <a:r>
              <a:rPr lang="en-US" dirty="0">
                <a:latin typeface="Avenir Roman" panose="02000503020000020003" pitchFamily="2" charset="0"/>
              </a:rPr>
              <a:t>RFR works relatively well</a:t>
            </a:r>
            <a:endParaRPr lang="fi-FI" dirty="0">
              <a:latin typeface="Avenir Roman" panose="02000503020000020003" pitchFamily="2" charset="0"/>
            </a:endParaRP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289905D9-037B-3F4E-89B4-20557DFBB0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806849" y="6280749"/>
            <a:ext cx="5868000" cy="365125"/>
          </a:xfrm>
        </p:spPr>
        <p:txBody>
          <a:bodyPr/>
          <a:lstStyle/>
          <a:p>
            <a:r>
              <a:rPr lang="fi-FI" dirty="0" err="1"/>
              <a:t>Finnish</a:t>
            </a:r>
            <a:r>
              <a:rPr lang="fi-FI" dirty="0"/>
              <a:t> </a:t>
            </a:r>
            <a:r>
              <a:rPr lang="fi-FI" dirty="0" err="1"/>
              <a:t>Meteorological</a:t>
            </a:r>
            <a:r>
              <a:rPr lang="fi-FI" dirty="0"/>
              <a:t> Institute | If </a:t>
            </a:r>
            <a:r>
              <a:rPr lang="fi-FI" dirty="0" err="1"/>
              <a:t>not</a:t>
            </a:r>
            <a:r>
              <a:rPr lang="fi-FI" dirty="0"/>
              <a:t> </a:t>
            </a:r>
            <a:r>
              <a:rPr lang="fi-FI" dirty="0" err="1"/>
              <a:t>otherwise</a:t>
            </a:r>
            <a:r>
              <a:rPr lang="fi-FI" dirty="0"/>
              <a:t> </a:t>
            </a:r>
            <a:r>
              <a:rPr lang="fi-FI" dirty="0" err="1"/>
              <a:t>stated</a:t>
            </a:r>
            <a:r>
              <a:rPr lang="fi-FI" dirty="0"/>
              <a:t>, </a:t>
            </a:r>
            <a:r>
              <a:rPr lang="fi-FI" dirty="0" err="1"/>
              <a:t>all</a:t>
            </a:r>
            <a:r>
              <a:rPr lang="fi-FI" dirty="0"/>
              <a:t> </a:t>
            </a:r>
            <a:r>
              <a:rPr lang="fi-FI" dirty="0" err="1"/>
              <a:t>images</a:t>
            </a:r>
            <a:r>
              <a:rPr lang="fi-FI" dirty="0"/>
              <a:t> </a:t>
            </a:r>
            <a:r>
              <a:rPr lang="fi-FI" dirty="0" err="1"/>
              <a:t>by</a:t>
            </a:r>
            <a:r>
              <a:rPr lang="fi-FI" dirty="0"/>
              <a:t> </a:t>
            </a:r>
            <a:r>
              <a:rPr lang="fi-FI" dirty="0" err="1"/>
              <a:t>author</a:t>
            </a:r>
            <a:r>
              <a:rPr lang="fi-FI" dirty="0"/>
              <a:t>, </a:t>
            </a:r>
            <a:r>
              <a:rPr lang="fi-FI" dirty="0" err="1"/>
              <a:t>licence</a:t>
            </a:r>
            <a:r>
              <a:rPr lang="fi-FI" dirty="0"/>
              <a:t> CC4BY</a:t>
            </a:r>
          </a:p>
        </p:txBody>
      </p:sp>
    </p:spTree>
    <p:extLst>
      <p:ext uri="{BB962C8B-B14F-4D97-AF65-F5344CB8AC3E}">
        <p14:creationId xmlns:p14="http://schemas.microsoft.com/office/powerpoint/2010/main" val="41469039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B9FE2CF-0245-294B-B1F7-2723CD3567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9609" y="5695462"/>
            <a:ext cx="8196699" cy="550914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buNone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Predicted vs. true delay, example of good stations</a:t>
            </a:r>
            <a:endParaRPr lang="en-US" dirty="0"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6CDD2E-AA9C-F344-AA38-E1174E4B67C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08" r="7385"/>
          <a:stretch/>
        </p:blipFill>
        <p:spPr>
          <a:xfrm>
            <a:off x="452697" y="2120047"/>
            <a:ext cx="8419494" cy="3566651"/>
          </a:xfrm>
          <a:prstGeom prst="rect">
            <a:avLst/>
          </a:prstGeom>
        </p:spPr>
      </p:pic>
      <p:sp>
        <p:nvSpPr>
          <p:cNvPr id="9" name="Title 3">
            <a:extLst>
              <a:ext uri="{FF2B5EF4-FFF2-40B4-BE49-F238E27FC236}">
                <a16:creationId xmlns:a16="http://schemas.microsoft.com/office/drawing/2014/main" id="{C88E6BDD-08A2-8247-88B4-DB50BCCCF5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664" y="827062"/>
            <a:ext cx="7808772" cy="1325563"/>
          </a:xfrm>
        </p:spPr>
        <p:txBody>
          <a:bodyPr>
            <a:normAutofit/>
          </a:bodyPr>
          <a:lstStyle/>
          <a:p>
            <a:r>
              <a:rPr lang="en-US" dirty="0">
                <a:latin typeface="Avenir Roman" panose="02000503020000020003" pitchFamily="2" charset="0"/>
              </a:rPr>
              <a:t>RFR works quite well for most individual stations</a:t>
            </a:r>
            <a:endParaRPr lang="fi-FI" dirty="0">
              <a:latin typeface="Avenir Roman" panose="02000503020000020003" pitchFamily="2" charset="0"/>
            </a:endParaRP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FA019E82-2771-0A46-A991-9961A4E10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806849" y="6280749"/>
            <a:ext cx="5868000" cy="365125"/>
          </a:xfrm>
        </p:spPr>
        <p:txBody>
          <a:bodyPr/>
          <a:lstStyle/>
          <a:p>
            <a:r>
              <a:rPr lang="fi-FI" dirty="0" err="1"/>
              <a:t>Finnish</a:t>
            </a:r>
            <a:r>
              <a:rPr lang="fi-FI" dirty="0"/>
              <a:t> </a:t>
            </a:r>
            <a:r>
              <a:rPr lang="fi-FI" dirty="0" err="1"/>
              <a:t>Meteorological</a:t>
            </a:r>
            <a:r>
              <a:rPr lang="fi-FI" dirty="0"/>
              <a:t> Institute | If </a:t>
            </a:r>
            <a:r>
              <a:rPr lang="fi-FI" dirty="0" err="1"/>
              <a:t>not</a:t>
            </a:r>
            <a:r>
              <a:rPr lang="fi-FI" dirty="0"/>
              <a:t> </a:t>
            </a:r>
            <a:r>
              <a:rPr lang="fi-FI" dirty="0" err="1"/>
              <a:t>otherwise</a:t>
            </a:r>
            <a:r>
              <a:rPr lang="fi-FI" dirty="0"/>
              <a:t> </a:t>
            </a:r>
            <a:r>
              <a:rPr lang="fi-FI" dirty="0" err="1"/>
              <a:t>stated</a:t>
            </a:r>
            <a:r>
              <a:rPr lang="fi-FI" dirty="0"/>
              <a:t>, </a:t>
            </a:r>
            <a:r>
              <a:rPr lang="fi-FI" dirty="0" err="1"/>
              <a:t>all</a:t>
            </a:r>
            <a:r>
              <a:rPr lang="fi-FI" dirty="0"/>
              <a:t> </a:t>
            </a:r>
            <a:r>
              <a:rPr lang="fi-FI" dirty="0" err="1"/>
              <a:t>images</a:t>
            </a:r>
            <a:r>
              <a:rPr lang="fi-FI" dirty="0"/>
              <a:t> </a:t>
            </a:r>
            <a:r>
              <a:rPr lang="fi-FI" dirty="0" err="1"/>
              <a:t>by</a:t>
            </a:r>
            <a:r>
              <a:rPr lang="fi-FI" dirty="0"/>
              <a:t> </a:t>
            </a:r>
            <a:r>
              <a:rPr lang="fi-FI" dirty="0" err="1"/>
              <a:t>author</a:t>
            </a:r>
            <a:r>
              <a:rPr lang="fi-FI" dirty="0"/>
              <a:t>, </a:t>
            </a:r>
            <a:r>
              <a:rPr lang="fi-FI" dirty="0" err="1"/>
              <a:t>licence</a:t>
            </a:r>
            <a:r>
              <a:rPr lang="fi-FI" dirty="0"/>
              <a:t> CC4BY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FF99C1C-8C55-6B42-9FE8-F7C9802F5AC4}"/>
              </a:ext>
            </a:extLst>
          </p:cNvPr>
          <p:cNvGrpSpPr/>
          <p:nvPr/>
        </p:nvGrpSpPr>
        <p:grpSpPr>
          <a:xfrm>
            <a:off x="100717" y="2137465"/>
            <a:ext cx="8509337" cy="3461021"/>
            <a:chOff x="-70732" y="1808849"/>
            <a:chExt cx="8509337" cy="3461021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82A1E884-87C8-4545-8965-F59F6A0F62BF}"/>
                </a:ext>
              </a:extLst>
            </p:cNvPr>
            <p:cNvGrpSpPr/>
            <p:nvPr/>
          </p:nvGrpSpPr>
          <p:grpSpPr>
            <a:xfrm>
              <a:off x="-70732" y="2152625"/>
              <a:ext cx="778963" cy="2513503"/>
              <a:chOff x="39625" y="1945004"/>
              <a:chExt cx="778963" cy="2513503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318E1D8A-185E-5A42-AB76-491ECE389681}"/>
                  </a:ext>
                </a:extLst>
              </p:cNvPr>
              <p:cNvSpPr/>
              <p:nvPr/>
            </p:nvSpPr>
            <p:spPr>
              <a:xfrm>
                <a:off x="319179" y="1945004"/>
                <a:ext cx="479080" cy="215461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i-FI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38D383A5-AA76-7240-AB22-DDC2DE0DAE51}"/>
                  </a:ext>
                </a:extLst>
              </p:cNvPr>
              <p:cNvSpPr/>
              <p:nvPr/>
            </p:nvSpPr>
            <p:spPr>
              <a:xfrm>
                <a:off x="534536" y="4150730"/>
                <a:ext cx="28405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fi-FI" sz="1400" dirty="0">
                    <a:solidFill>
                      <a:schemeClr val="bg2">
                        <a:lumMod val="50000"/>
                      </a:schemeClr>
                    </a:solidFill>
                    <a:latin typeface="Avenir Roman" panose="02000503020000020003" pitchFamily="2" charset="0"/>
                  </a:rPr>
                  <a:t>0</a:t>
                </a:r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F031F93E-F6F8-A149-9DE3-37A091764C99}"/>
                  </a:ext>
                </a:extLst>
              </p:cNvPr>
              <p:cNvSpPr/>
              <p:nvPr/>
            </p:nvSpPr>
            <p:spPr>
              <a:xfrm>
                <a:off x="435150" y="3090452"/>
                <a:ext cx="383438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r"/>
                <a:r>
                  <a:rPr lang="fi-FI" sz="1400" dirty="0">
                    <a:solidFill>
                      <a:schemeClr val="bg2">
                        <a:lumMod val="50000"/>
                      </a:schemeClr>
                    </a:solidFill>
                    <a:latin typeface="Avenir Roman" panose="02000503020000020003" pitchFamily="2" charset="0"/>
                  </a:rPr>
                  <a:t>50</a:t>
                </a:r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BFF0A1DD-DC1F-BE43-81C2-C36095FB81E7}"/>
                  </a:ext>
                </a:extLst>
              </p:cNvPr>
              <p:cNvSpPr/>
              <p:nvPr/>
            </p:nvSpPr>
            <p:spPr>
              <a:xfrm>
                <a:off x="335764" y="2059826"/>
                <a:ext cx="482824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r"/>
                <a:r>
                  <a:rPr lang="fi-FI" sz="1400" dirty="0">
                    <a:solidFill>
                      <a:schemeClr val="bg2">
                        <a:lumMod val="50000"/>
                      </a:schemeClr>
                    </a:solidFill>
                    <a:latin typeface="Avenir Roman" panose="02000503020000020003" pitchFamily="2" charset="0"/>
                  </a:rPr>
                  <a:t>100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E153F30-02EF-9543-AB01-8BE40DAC9F2A}"/>
                  </a:ext>
                </a:extLst>
              </p:cNvPr>
              <p:cNvSpPr txBox="1"/>
              <p:nvPr/>
            </p:nvSpPr>
            <p:spPr>
              <a:xfrm rot="16200000">
                <a:off x="-675956" y="2867788"/>
                <a:ext cx="18004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i-FI" dirty="0" err="1">
                    <a:solidFill>
                      <a:schemeClr val="bg2">
                        <a:lumMod val="50000"/>
                      </a:schemeClr>
                    </a:solidFill>
                  </a:rPr>
                  <a:t>Delay</a:t>
                </a:r>
                <a:r>
                  <a:rPr lang="fi-FI" dirty="0">
                    <a:solidFill>
                      <a:schemeClr val="bg2">
                        <a:lumMod val="50000"/>
                      </a:schemeClr>
                    </a:solidFill>
                  </a:rPr>
                  <a:t> (</a:t>
                </a:r>
                <a:r>
                  <a:rPr lang="fi-FI" dirty="0" err="1">
                    <a:solidFill>
                      <a:schemeClr val="bg2">
                        <a:lumMod val="50000"/>
                      </a:schemeClr>
                    </a:solidFill>
                  </a:rPr>
                  <a:t>minutes</a:t>
                </a:r>
                <a:r>
                  <a:rPr lang="fi-FI" dirty="0">
                    <a:solidFill>
                      <a:schemeClr val="bg2">
                        <a:lumMod val="50000"/>
                      </a:schemeClr>
                    </a:solidFill>
                  </a:rPr>
                  <a:t>)</a:t>
                </a:r>
              </a:p>
            </p:txBody>
          </p:sp>
        </p:grp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ABE38C3-BC85-6444-BD19-1E555DD7941E}"/>
                </a:ext>
              </a:extLst>
            </p:cNvPr>
            <p:cNvSpPr/>
            <p:nvPr/>
          </p:nvSpPr>
          <p:spPr>
            <a:xfrm>
              <a:off x="3122023" y="2152625"/>
              <a:ext cx="248194" cy="26806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i-FI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EA5267F-3F3A-9B42-AF05-CC9F30F3F93E}"/>
                </a:ext>
              </a:extLst>
            </p:cNvPr>
            <p:cNvSpPr/>
            <p:nvPr/>
          </p:nvSpPr>
          <p:spPr>
            <a:xfrm>
              <a:off x="5833835" y="2230159"/>
              <a:ext cx="248194" cy="26806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i-FI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CB5A38B-2BC3-E247-89C6-09CD152BCFB1}"/>
                </a:ext>
              </a:extLst>
            </p:cNvPr>
            <p:cNvSpPr/>
            <p:nvPr/>
          </p:nvSpPr>
          <p:spPr>
            <a:xfrm>
              <a:off x="126998" y="4656789"/>
              <a:ext cx="8311607" cy="35080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i-FI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723A6D4-FD70-EF47-A225-EA60E495C52A}"/>
                </a:ext>
              </a:extLst>
            </p:cNvPr>
            <p:cNvSpPr txBox="1"/>
            <p:nvPr/>
          </p:nvSpPr>
          <p:spPr>
            <a:xfrm>
              <a:off x="1297735" y="4623539"/>
              <a:ext cx="101822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i-FI" dirty="0">
                  <a:solidFill>
                    <a:schemeClr val="bg2">
                      <a:lumMod val="50000"/>
                    </a:schemeClr>
                  </a:solidFill>
                </a:rPr>
                <a:t>Time</a:t>
              </a:r>
              <a:br>
                <a:rPr lang="fi-FI" dirty="0">
                  <a:solidFill>
                    <a:schemeClr val="bg2">
                      <a:lumMod val="50000"/>
                    </a:schemeClr>
                  </a:solidFill>
                </a:rPr>
              </a:br>
              <a:r>
                <a:rPr lang="fi-FI" dirty="0">
                  <a:solidFill>
                    <a:schemeClr val="bg2">
                      <a:lumMod val="50000"/>
                    </a:schemeClr>
                  </a:solidFill>
                </a:rPr>
                <a:t>02/2018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9E6BA20-CC5C-9742-BEDA-52AA8397B387}"/>
                </a:ext>
              </a:extLst>
            </p:cNvPr>
            <p:cNvSpPr txBox="1"/>
            <p:nvPr/>
          </p:nvSpPr>
          <p:spPr>
            <a:xfrm>
              <a:off x="4092912" y="4623539"/>
              <a:ext cx="101822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i-FI" dirty="0">
                  <a:solidFill>
                    <a:schemeClr val="bg2">
                      <a:lumMod val="50000"/>
                    </a:schemeClr>
                  </a:solidFill>
                </a:rPr>
                <a:t>Time</a:t>
              </a:r>
              <a:br>
                <a:rPr lang="fi-FI" dirty="0">
                  <a:solidFill>
                    <a:schemeClr val="bg2">
                      <a:lumMod val="50000"/>
                    </a:schemeClr>
                  </a:solidFill>
                </a:rPr>
              </a:br>
              <a:r>
                <a:rPr lang="fi-FI" dirty="0">
                  <a:solidFill>
                    <a:schemeClr val="bg2">
                      <a:lumMod val="50000"/>
                    </a:schemeClr>
                  </a:solidFill>
                </a:rPr>
                <a:t>06/2016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92BCF84-8E2C-3C48-8DBF-7D5F43DE4479}"/>
                </a:ext>
              </a:extLst>
            </p:cNvPr>
            <p:cNvSpPr txBox="1"/>
            <p:nvPr/>
          </p:nvSpPr>
          <p:spPr>
            <a:xfrm>
              <a:off x="6751203" y="4623539"/>
              <a:ext cx="101822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i-FI" dirty="0">
                  <a:solidFill>
                    <a:schemeClr val="bg2">
                      <a:lumMod val="50000"/>
                    </a:schemeClr>
                  </a:solidFill>
                </a:rPr>
                <a:t>Time</a:t>
              </a:r>
              <a:br>
                <a:rPr lang="fi-FI" dirty="0">
                  <a:solidFill>
                    <a:schemeClr val="bg2">
                      <a:lumMod val="50000"/>
                    </a:schemeClr>
                  </a:solidFill>
                </a:rPr>
              </a:br>
              <a:r>
                <a:rPr lang="fi-FI" dirty="0">
                  <a:solidFill>
                    <a:schemeClr val="bg2">
                      <a:lumMod val="50000"/>
                    </a:schemeClr>
                  </a:solidFill>
                </a:rPr>
                <a:t>02/2017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4816151-77AC-3E48-8679-4D81848C5EDE}"/>
                </a:ext>
              </a:extLst>
            </p:cNvPr>
            <p:cNvSpPr/>
            <p:nvPr/>
          </p:nvSpPr>
          <p:spPr>
            <a:xfrm>
              <a:off x="880217" y="1853957"/>
              <a:ext cx="6999005" cy="3499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i-FI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93250CD-3528-5044-AC6E-005CF954457E}"/>
                </a:ext>
              </a:extLst>
            </p:cNvPr>
            <p:cNvSpPr txBox="1"/>
            <p:nvPr/>
          </p:nvSpPr>
          <p:spPr>
            <a:xfrm>
              <a:off x="632160" y="1808849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i-FI" dirty="0">
                  <a:solidFill>
                    <a:schemeClr val="bg2">
                      <a:lumMod val="50000"/>
                    </a:schemeClr>
                  </a:solidFill>
                </a:rPr>
                <a:t>Kyrö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5431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B9FE2CF-0245-294B-B1F7-2723CD3567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500" y="5395422"/>
            <a:ext cx="8196699" cy="550914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buNone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Predicted vs. true delay, example of bad stations</a:t>
            </a:r>
            <a:endParaRPr lang="en-US" dirty="0"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C4A198-D2BF-DF4A-B066-D1BEA490EA0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80" r="4939"/>
          <a:stretch/>
        </p:blipFill>
        <p:spPr>
          <a:xfrm>
            <a:off x="767709" y="1785057"/>
            <a:ext cx="8432799" cy="3498705"/>
          </a:xfrm>
          <a:prstGeom prst="rect">
            <a:avLst/>
          </a:prstGeom>
        </p:spPr>
      </p:pic>
      <p:sp>
        <p:nvSpPr>
          <p:cNvPr id="8" name="Title 3">
            <a:extLst>
              <a:ext uri="{FF2B5EF4-FFF2-40B4-BE49-F238E27FC236}">
                <a16:creationId xmlns:a16="http://schemas.microsoft.com/office/drawing/2014/main" id="{77B35C1A-76BC-C147-B75B-04353E96E8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664" y="827062"/>
            <a:ext cx="7808772" cy="1325563"/>
          </a:xfrm>
        </p:spPr>
        <p:txBody>
          <a:bodyPr>
            <a:normAutofit/>
          </a:bodyPr>
          <a:lstStyle/>
          <a:p>
            <a:r>
              <a:rPr lang="en-US" dirty="0">
                <a:latin typeface="Avenir Roman" panose="02000503020000020003" pitchFamily="2" charset="0"/>
              </a:rPr>
              <a:t>RFR don’t work for all cases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CE98F997-BC59-DE4E-B799-1C630BEB3C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806849" y="6280749"/>
            <a:ext cx="5868000" cy="365125"/>
          </a:xfrm>
        </p:spPr>
        <p:txBody>
          <a:bodyPr/>
          <a:lstStyle/>
          <a:p>
            <a:r>
              <a:rPr lang="fi-FI" dirty="0" err="1"/>
              <a:t>Finnish</a:t>
            </a:r>
            <a:r>
              <a:rPr lang="fi-FI" dirty="0"/>
              <a:t> </a:t>
            </a:r>
            <a:r>
              <a:rPr lang="fi-FI" dirty="0" err="1"/>
              <a:t>Meteorological</a:t>
            </a:r>
            <a:r>
              <a:rPr lang="fi-FI" dirty="0"/>
              <a:t> Institute | If </a:t>
            </a:r>
            <a:r>
              <a:rPr lang="fi-FI" dirty="0" err="1"/>
              <a:t>not</a:t>
            </a:r>
            <a:r>
              <a:rPr lang="fi-FI" dirty="0"/>
              <a:t> </a:t>
            </a:r>
            <a:r>
              <a:rPr lang="fi-FI" dirty="0" err="1"/>
              <a:t>otherwise</a:t>
            </a:r>
            <a:r>
              <a:rPr lang="fi-FI" dirty="0"/>
              <a:t> </a:t>
            </a:r>
            <a:r>
              <a:rPr lang="fi-FI" dirty="0" err="1"/>
              <a:t>stated</a:t>
            </a:r>
            <a:r>
              <a:rPr lang="fi-FI" dirty="0"/>
              <a:t>, </a:t>
            </a:r>
            <a:r>
              <a:rPr lang="fi-FI" dirty="0" err="1"/>
              <a:t>all</a:t>
            </a:r>
            <a:r>
              <a:rPr lang="fi-FI" dirty="0"/>
              <a:t> </a:t>
            </a:r>
            <a:r>
              <a:rPr lang="fi-FI" dirty="0" err="1"/>
              <a:t>images</a:t>
            </a:r>
            <a:r>
              <a:rPr lang="fi-FI" dirty="0"/>
              <a:t> </a:t>
            </a:r>
            <a:r>
              <a:rPr lang="fi-FI" dirty="0" err="1"/>
              <a:t>by</a:t>
            </a:r>
            <a:r>
              <a:rPr lang="fi-FI" dirty="0"/>
              <a:t> </a:t>
            </a:r>
            <a:r>
              <a:rPr lang="fi-FI" dirty="0" err="1"/>
              <a:t>author</a:t>
            </a:r>
            <a:r>
              <a:rPr lang="fi-FI" dirty="0"/>
              <a:t>, </a:t>
            </a:r>
            <a:r>
              <a:rPr lang="fi-FI" dirty="0" err="1"/>
              <a:t>licence</a:t>
            </a:r>
            <a:r>
              <a:rPr lang="fi-FI" dirty="0"/>
              <a:t> CC4BY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C9F19AC-C76C-4947-A917-D95900E9ACA0}"/>
              </a:ext>
            </a:extLst>
          </p:cNvPr>
          <p:cNvGrpSpPr/>
          <p:nvPr/>
        </p:nvGrpSpPr>
        <p:grpSpPr>
          <a:xfrm>
            <a:off x="343608" y="1808849"/>
            <a:ext cx="8509337" cy="3461021"/>
            <a:chOff x="-70732" y="1808849"/>
            <a:chExt cx="8509337" cy="3461021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017D2FFD-9287-E547-8B10-5E974C910323}"/>
                </a:ext>
              </a:extLst>
            </p:cNvPr>
            <p:cNvGrpSpPr/>
            <p:nvPr/>
          </p:nvGrpSpPr>
          <p:grpSpPr>
            <a:xfrm>
              <a:off x="-70732" y="2152625"/>
              <a:ext cx="778963" cy="2513503"/>
              <a:chOff x="39625" y="1945004"/>
              <a:chExt cx="778963" cy="2513503"/>
            </a:xfrm>
          </p:grpSpPr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C64C9357-7AA1-094F-9B37-08DE06CA9542}"/>
                  </a:ext>
                </a:extLst>
              </p:cNvPr>
              <p:cNvSpPr/>
              <p:nvPr/>
            </p:nvSpPr>
            <p:spPr>
              <a:xfrm>
                <a:off x="319179" y="1945004"/>
                <a:ext cx="479080" cy="215461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i-FI"/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6259A6C9-878B-4F48-B082-9B77374877AD}"/>
                  </a:ext>
                </a:extLst>
              </p:cNvPr>
              <p:cNvSpPr/>
              <p:nvPr/>
            </p:nvSpPr>
            <p:spPr>
              <a:xfrm>
                <a:off x="534536" y="4150730"/>
                <a:ext cx="28405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fi-FI" sz="1400" dirty="0">
                    <a:solidFill>
                      <a:schemeClr val="bg2">
                        <a:lumMod val="50000"/>
                      </a:schemeClr>
                    </a:solidFill>
                    <a:latin typeface="Avenir Roman" panose="02000503020000020003" pitchFamily="2" charset="0"/>
                  </a:rPr>
                  <a:t>0</a:t>
                </a:r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8AA82E81-F8F0-EF4D-BDDC-34F1D032A4EB}"/>
                  </a:ext>
                </a:extLst>
              </p:cNvPr>
              <p:cNvSpPr/>
              <p:nvPr/>
            </p:nvSpPr>
            <p:spPr>
              <a:xfrm>
                <a:off x="435150" y="3090452"/>
                <a:ext cx="383438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r"/>
                <a:r>
                  <a:rPr lang="fi-FI" sz="1400" dirty="0">
                    <a:solidFill>
                      <a:schemeClr val="bg2">
                        <a:lumMod val="50000"/>
                      </a:schemeClr>
                    </a:solidFill>
                    <a:latin typeface="Avenir Roman" panose="02000503020000020003" pitchFamily="2" charset="0"/>
                  </a:rPr>
                  <a:t>50</a:t>
                </a:r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3A57E269-5A0E-9E42-A2A3-72F1282D2D42}"/>
                  </a:ext>
                </a:extLst>
              </p:cNvPr>
              <p:cNvSpPr/>
              <p:nvPr/>
            </p:nvSpPr>
            <p:spPr>
              <a:xfrm>
                <a:off x="335764" y="2059826"/>
                <a:ext cx="482824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r"/>
                <a:r>
                  <a:rPr lang="fi-FI" sz="1400" dirty="0">
                    <a:solidFill>
                      <a:schemeClr val="bg2">
                        <a:lumMod val="50000"/>
                      </a:schemeClr>
                    </a:solidFill>
                    <a:latin typeface="Avenir Roman" panose="02000503020000020003" pitchFamily="2" charset="0"/>
                  </a:rPr>
                  <a:t>100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8FD1CA8C-C567-2B43-B25E-E443F8FA33DC}"/>
                  </a:ext>
                </a:extLst>
              </p:cNvPr>
              <p:cNvSpPr txBox="1"/>
              <p:nvPr/>
            </p:nvSpPr>
            <p:spPr>
              <a:xfrm rot="16200000">
                <a:off x="-675956" y="2867788"/>
                <a:ext cx="18004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i-FI" dirty="0" err="1">
                    <a:solidFill>
                      <a:schemeClr val="bg2">
                        <a:lumMod val="50000"/>
                      </a:schemeClr>
                    </a:solidFill>
                  </a:rPr>
                  <a:t>Delay</a:t>
                </a:r>
                <a:r>
                  <a:rPr lang="fi-FI" dirty="0">
                    <a:solidFill>
                      <a:schemeClr val="bg2">
                        <a:lumMod val="50000"/>
                      </a:schemeClr>
                    </a:solidFill>
                  </a:rPr>
                  <a:t> (</a:t>
                </a:r>
                <a:r>
                  <a:rPr lang="fi-FI" dirty="0" err="1">
                    <a:solidFill>
                      <a:schemeClr val="bg2">
                        <a:lumMod val="50000"/>
                      </a:schemeClr>
                    </a:solidFill>
                  </a:rPr>
                  <a:t>minutes</a:t>
                </a:r>
                <a:r>
                  <a:rPr lang="fi-FI" dirty="0">
                    <a:solidFill>
                      <a:schemeClr val="bg2">
                        <a:lumMod val="50000"/>
                      </a:schemeClr>
                    </a:solidFill>
                  </a:rPr>
                  <a:t>)</a:t>
                </a:r>
              </a:p>
            </p:txBody>
          </p:sp>
        </p:grp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0250FB1E-938A-7B48-B414-868BB3A82231}"/>
                </a:ext>
              </a:extLst>
            </p:cNvPr>
            <p:cNvSpPr/>
            <p:nvPr/>
          </p:nvSpPr>
          <p:spPr>
            <a:xfrm>
              <a:off x="5790974" y="2130143"/>
              <a:ext cx="248194" cy="26806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i-FI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8EAC008-C68E-774E-900E-BA41B099D6FA}"/>
                </a:ext>
              </a:extLst>
            </p:cNvPr>
            <p:cNvSpPr/>
            <p:nvPr/>
          </p:nvSpPr>
          <p:spPr>
            <a:xfrm>
              <a:off x="126998" y="4613925"/>
              <a:ext cx="8311607" cy="35080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i-FI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4F8A3CA-CB66-5547-8AA0-9CAE8964FC39}"/>
                </a:ext>
              </a:extLst>
            </p:cNvPr>
            <p:cNvSpPr txBox="1"/>
            <p:nvPr/>
          </p:nvSpPr>
          <p:spPr>
            <a:xfrm>
              <a:off x="1297735" y="4623539"/>
              <a:ext cx="101822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i-FI" dirty="0">
                  <a:solidFill>
                    <a:schemeClr val="bg2">
                      <a:lumMod val="50000"/>
                    </a:schemeClr>
                  </a:solidFill>
                </a:rPr>
                <a:t>Time</a:t>
              </a:r>
              <a:br>
                <a:rPr lang="fi-FI" dirty="0">
                  <a:solidFill>
                    <a:schemeClr val="bg2">
                      <a:lumMod val="50000"/>
                    </a:schemeClr>
                  </a:solidFill>
                </a:rPr>
              </a:br>
              <a:r>
                <a:rPr lang="fi-FI" dirty="0">
                  <a:solidFill>
                    <a:schemeClr val="bg2">
                      <a:lumMod val="50000"/>
                    </a:schemeClr>
                  </a:solidFill>
                </a:rPr>
                <a:t>02/2018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D92D379-0A8B-2546-AF6F-029CE6566F85}"/>
                </a:ext>
              </a:extLst>
            </p:cNvPr>
            <p:cNvSpPr txBox="1"/>
            <p:nvPr/>
          </p:nvSpPr>
          <p:spPr>
            <a:xfrm>
              <a:off x="4092912" y="4623539"/>
              <a:ext cx="101822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i-FI" dirty="0">
                  <a:solidFill>
                    <a:schemeClr val="bg2">
                      <a:lumMod val="50000"/>
                    </a:schemeClr>
                  </a:solidFill>
                </a:rPr>
                <a:t>Time</a:t>
              </a:r>
              <a:br>
                <a:rPr lang="fi-FI" dirty="0">
                  <a:solidFill>
                    <a:schemeClr val="bg2">
                      <a:lumMod val="50000"/>
                    </a:schemeClr>
                  </a:solidFill>
                </a:rPr>
              </a:br>
              <a:r>
                <a:rPr lang="fi-FI" dirty="0">
                  <a:solidFill>
                    <a:schemeClr val="bg2">
                      <a:lumMod val="50000"/>
                    </a:schemeClr>
                  </a:solidFill>
                </a:rPr>
                <a:t>06/2016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49BA240-A8E6-6049-B9D6-4DF21D46455B}"/>
                </a:ext>
              </a:extLst>
            </p:cNvPr>
            <p:cNvSpPr txBox="1"/>
            <p:nvPr/>
          </p:nvSpPr>
          <p:spPr>
            <a:xfrm>
              <a:off x="6751203" y="4623539"/>
              <a:ext cx="101822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i-FI" dirty="0">
                  <a:solidFill>
                    <a:schemeClr val="bg2">
                      <a:lumMod val="50000"/>
                    </a:schemeClr>
                  </a:solidFill>
                </a:rPr>
                <a:t>Time</a:t>
              </a:r>
              <a:br>
                <a:rPr lang="fi-FI" dirty="0">
                  <a:solidFill>
                    <a:schemeClr val="bg2">
                      <a:lumMod val="50000"/>
                    </a:schemeClr>
                  </a:solidFill>
                </a:rPr>
              </a:br>
              <a:r>
                <a:rPr lang="fi-FI" dirty="0">
                  <a:solidFill>
                    <a:schemeClr val="bg2">
                      <a:lumMod val="50000"/>
                    </a:schemeClr>
                  </a:solidFill>
                </a:rPr>
                <a:t>02/2017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B1A25B2-B38F-4746-A7A8-7BC30D5A2994}"/>
                </a:ext>
              </a:extLst>
            </p:cNvPr>
            <p:cNvSpPr/>
            <p:nvPr/>
          </p:nvSpPr>
          <p:spPr>
            <a:xfrm>
              <a:off x="880217" y="1853957"/>
              <a:ext cx="6999005" cy="3499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i-FI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EB4AAEE7-3645-894D-AFE3-F875D87716FD}"/>
                </a:ext>
              </a:extLst>
            </p:cNvPr>
            <p:cNvSpPr txBox="1"/>
            <p:nvPr/>
          </p:nvSpPr>
          <p:spPr>
            <a:xfrm>
              <a:off x="632160" y="1808849"/>
              <a:ext cx="8515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i-FI" dirty="0">
                  <a:solidFill>
                    <a:schemeClr val="bg2">
                      <a:lumMod val="50000"/>
                    </a:schemeClr>
                  </a:solidFill>
                </a:rPr>
                <a:t>Karjaa</a:t>
              </a:r>
            </a:p>
          </p:txBody>
        </p: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F69A9059-9CDF-1642-A32A-BB501B83CB79}"/>
              </a:ext>
            </a:extLst>
          </p:cNvPr>
          <p:cNvSpPr/>
          <p:nvPr/>
        </p:nvSpPr>
        <p:spPr>
          <a:xfrm>
            <a:off x="3528840" y="2042959"/>
            <a:ext cx="248194" cy="26806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3833477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B9FE2CF-0245-294B-B1F7-2723CD3567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500" y="5338270"/>
            <a:ext cx="8196699" cy="550914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buNone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Predicted vs. true delay, bad stations</a:t>
            </a:r>
            <a:endParaRPr lang="en-US" dirty="0"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2ABB7C-FAA1-4D44-946C-B454DDD95CC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36" r="7633"/>
          <a:stretch/>
        </p:blipFill>
        <p:spPr>
          <a:xfrm>
            <a:off x="368299" y="1802681"/>
            <a:ext cx="8229600" cy="3535589"/>
          </a:xfrm>
          <a:prstGeom prst="rect">
            <a:avLst/>
          </a:prstGeom>
        </p:spPr>
      </p:pic>
      <p:sp>
        <p:nvSpPr>
          <p:cNvPr id="8" name="Title 3">
            <a:extLst>
              <a:ext uri="{FF2B5EF4-FFF2-40B4-BE49-F238E27FC236}">
                <a16:creationId xmlns:a16="http://schemas.microsoft.com/office/drawing/2014/main" id="{0B1A98FA-0A42-1144-8753-1DAA094AB3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664" y="827062"/>
            <a:ext cx="7808772" cy="1325563"/>
          </a:xfrm>
        </p:spPr>
        <p:txBody>
          <a:bodyPr>
            <a:normAutofit/>
          </a:bodyPr>
          <a:lstStyle/>
          <a:p>
            <a:r>
              <a:rPr lang="en-US" dirty="0">
                <a:latin typeface="Avenir Roman" panose="02000503020000020003" pitchFamily="2" charset="0"/>
              </a:rPr>
              <a:t>There are also stations where RFR totally misses the delays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95AE0D7A-85F1-B842-992B-52BB5EB742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806849" y="6280749"/>
            <a:ext cx="5868000" cy="365125"/>
          </a:xfrm>
        </p:spPr>
        <p:txBody>
          <a:bodyPr/>
          <a:lstStyle/>
          <a:p>
            <a:r>
              <a:rPr lang="fi-FI" dirty="0" err="1"/>
              <a:t>Finnish</a:t>
            </a:r>
            <a:r>
              <a:rPr lang="fi-FI" dirty="0"/>
              <a:t> </a:t>
            </a:r>
            <a:r>
              <a:rPr lang="fi-FI" dirty="0" err="1"/>
              <a:t>Meteorological</a:t>
            </a:r>
            <a:r>
              <a:rPr lang="fi-FI" dirty="0"/>
              <a:t> Institute | If </a:t>
            </a:r>
            <a:r>
              <a:rPr lang="fi-FI" dirty="0" err="1"/>
              <a:t>not</a:t>
            </a:r>
            <a:r>
              <a:rPr lang="fi-FI" dirty="0"/>
              <a:t> </a:t>
            </a:r>
            <a:r>
              <a:rPr lang="fi-FI" dirty="0" err="1"/>
              <a:t>otherwise</a:t>
            </a:r>
            <a:r>
              <a:rPr lang="fi-FI" dirty="0"/>
              <a:t> </a:t>
            </a:r>
            <a:r>
              <a:rPr lang="fi-FI" dirty="0" err="1"/>
              <a:t>stated</a:t>
            </a:r>
            <a:r>
              <a:rPr lang="fi-FI" dirty="0"/>
              <a:t>, </a:t>
            </a:r>
            <a:r>
              <a:rPr lang="fi-FI" dirty="0" err="1"/>
              <a:t>all</a:t>
            </a:r>
            <a:r>
              <a:rPr lang="fi-FI" dirty="0"/>
              <a:t> </a:t>
            </a:r>
            <a:r>
              <a:rPr lang="fi-FI" dirty="0" err="1"/>
              <a:t>images</a:t>
            </a:r>
            <a:r>
              <a:rPr lang="fi-FI" dirty="0"/>
              <a:t> </a:t>
            </a:r>
            <a:r>
              <a:rPr lang="fi-FI" dirty="0" err="1"/>
              <a:t>by</a:t>
            </a:r>
            <a:r>
              <a:rPr lang="fi-FI" dirty="0"/>
              <a:t> </a:t>
            </a:r>
            <a:r>
              <a:rPr lang="fi-FI" dirty="0" err="1"/>
              <a:t>author</a:t>
            </a:r>
            <a:r>
              <a:rPr lang="fi-FI" dirty="0"/>
              <a:t>, </a:t>
            </a:r>
            <a:r>
              <a:rPr lang="fi-FI" dirty="0" err="1"/>
              <a:t>licence</a:t>
            </a:r>
            <a:r>
              <a:rPr lang="fi-FI" dirty="0"/>
              <a:t> CC4BY</a:t>
            </a:r>
          </a:p>
        </p:txBody>
      </p:sp>
    </p:spTree>
    <p:extLst>
      <p:ext uri="{BB962C8B-B14F-4D97-AF65-F5344CB8AC3E}">
        <p14:creationId xmlns:p14="http://schemas.microsoft.com/office/powerpoint/2010/main" val="29346981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2501" y="1428935"/>
            <a:ext cx="8599095" cy="4242814"/>
          </a:xfrm>
        </p:spPr>
        <p:txBody>
          <a:bodyPr>
            <a:normAutofit/>
          </a:bodyPr>
          <a:lstStyle/>
          <a:p>
            <a:pPr marL="198000" indent="-198000">
              <a:lnSpc>
                <a:spcPct val="110000"/>
              </a:lnSpc>
            </a:pPr>
            <a:endParaRPr lang="en-US" dirty="0">
              <a:solidFill>
                <a:schemeClr val="bg2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>
              <a:lnSpc>
                <a:spcPct val="110000"/>
              </a:lnSpc>
              <a:buNone/>
            </a:pPr>
            <a:endParaRPr lang="en-US" dirty="0">
              <a:solidFill>
                <a:schemeClr val="bg2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>
              <a:lnSpc>
                <a:spcPct val="110000"/>
              </a:lnSpc>
              <a:buNone/>
            </a:pPr>
            <a:endParaRPr lang="en-US" dirty="0">
              <a:solidFill>
                <a:schemeClr val="bg2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198000" indent="-198000">
              <a:lnSpc>
                <a:spcPct val="110000"/>
              </a:lnSpc>
            </a:pPr>
            <a:endParaRPr lang="en-US" dirty="0">
              <a:solidFill>
                <a:schemeClr val="bg2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198000" indent="-198000">
              <a:lnSpc>
                <a:spcPct val="110000"/>
              </a:lnSpc>
            </a:pPr>
            <a:endParaRPr lang="en-US" dirty="0">
              <a:solidFill>
                <a:schemeClr val="bg2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198000" indent="-198000"/>
            <a:endParaRPr lang="en-US" dirty="0"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3EE6D1D-16DE-984B-B2AD-2EAEE2A47A2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78"/>
          <a:stretch/>
        </p:blipFill>
        <p:spPr>
          <a:xfrm>
            <a:off x="-414338" y="1932256"/>
            <a:ext cx="10314108" cy="4039919"/>
          </a:xfrm>
          <a:prstGeom prst="rect">
            <a:avLst/>
          </a:prstGeom>
        </p:spPr>
      </p:pic>
      <p:sp>
        <p:nvSpPr>
          <p:cNvPr id="13" name="Title 3">
            <a:extLst>
              <a:ext uri="{FF2B5EF4-FFF2-40B4-BE49-F238E27FC236}">
                <a16:creationId xmlns:a16="http://schemas.microsoft.com/office/drawing/2014/main" id="{63151E02-914B-3946-AF75-0CB4BB9557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664" y="827062"/>
            <a:ext cx="6288236" cy="1325563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Avenir Roman" panose="02000503020000020003" pitchFamily="2" charset="0"/>
              </a:rPr>
              <a:t>Based on RFR, two out of 19 features provided no value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22B5179A-FB05-D04E-9514-9BD5FCE4B8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12000" y="6444000"/>
            <a:ext cx="5868000" cy="365125"/>
          </a:xfrm>
        </p:spPr>
        <p:txBody>
          <a:bodyPr/>
          <a:lstStyle/>
          <a:p>
            <a:r>
              <a:rPr lang="fi-FI" dirty="0" err="1"/>
              <a:t>Finnish</a:t>
            </a:r>
            <a:r>
              <a:rPr lang="fi-FI" dirty="0"/>
              <a:t> </a:t>
            </a:r>
            <a:r>
              <a:rPr lang="fi-FI" dirty="0" err="1"/>
              <a:t>Meteorological</a:t>
            </a:r>
            <a:r>
              <a:rPr lang="fi-FI" dirty="0"/>
              <a:t> Institute | If </a:t>
            </a:r>
            <a:r>
              <a:rPr lang="fi-FI" dirty="0" err="1"/>
              <a:t>not</a:t>
            </a:r>
            <a:r>
              <a:rPr lang="fi-FI" dirty="0"/>
              <a:t> </a:t>
            </a:r>
            <a:r>
              <a:rPr lang="fi-FI" dirty="0" err="1"/>
              <a:t>otherwise</a:t>
            </a:r>
            <a:r>
              <a:rPr lang="fi-FI" dirty="0"/>
              <a:t> </a:t>
            </a:r>
            <a:r>
              <a:rPr lang="fi-FI" dirty="0" err="1"/>
              <a:t>stated</a:t>
            </a:r>
            <a:r>
              <a:rPr lang="fi-FI" dirty="0"/>
              <a:t>, </a:t>
            </a:r>
            <a:r>
              <a:rPr lang="fi-FI" dirty="0" err="1"/>
              <a:t>all</a:t>
            </a:r>
            <a:r>
              <a:rPr lang="fi-FI" dirty="0"/>
              <a:t> </a:t>
            </a:r>
            <a:r>
              <a:rPr lang="fi-FI" dirty="0" err="1"/>
              <a:t>images</a:t>
            </a:r>
            <a:r>
              <a:rPr lang="fi-FI" dirty="0"/>
              <a:t> </a:t>
            </a:r>
            <a:r>
              <a:rPr lang="fi-FI" dirty="0" err="1"/>
              <a:t>by</a:t>
            </a:r>
            <a:r>
              <a:rPr lang="fi-FI" dirty="0"/>
              <a:t> </a:t>
            </a:r>
            <a:r>
              <a:rPr lang="fi-FI" dirty="0" err="1"/>
              <a:t>author</a:t>
            </a:r>
            <a:r>
              <a:rPr lang="fi-FI" dirty="0"/>
              <a:t>, </a:t>
            </a:r>
            <a:r>
              <a:rPr lang="fi-FI" dirty="0" err="1"/>
              <a:t>licence</a:t>
            </a:r>
            <a:r>
              <a:rPr lang="fi-FI" dirty="0"/>
              <a:t> CC4BY</a:t>
            </a:r>
          </a:p>
        </p:txBody>
      </p:sp>
    </p:spTree>
    <p:extLst>
      <p:ext uri="{BB962C8B-B14F-4D97-AF65-F5344CB8AC3E}">
        <p14:creationId xmlns:p14="http://schemas.microsoft.com/office/powerpoint/2010/main" val="6902472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5202C72-79EA-A941-9D78-6ABD57ED47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70" y="2067088"/>
            <a:ext cx="8529643" cy="4439489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463D8087-1714-DB4D-9CFB-EF5B1145849F}"/>
              </a:ext>
            </a:extLst>
          </p:cNvPr>
          <p:cNvSpPr txBox="1">
            <a:spLocks/>
          </p:cNvSpPr>
          <p:nvPr/>
        </p:nvSpPr>
        <p:spPr>
          <a:xfrm>
            <a:off x="371470" y="1004883"/>
            <a:ext cx="6251293" cy="1325563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tabLst/>
              <a:defRPr sz="4000" kern="1200">
                <a:solidFill>
                  <a:srgbClr val="63B9E9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Avenir Roman" panose="02000503020000020003" pitchFamily="2" charset="0"/>
              </a:rPr>
              <a:t>Different setups changed output only slightly</a:t>
            </a:r>
          </a:p>
        </p:txBody>
      </p:sp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95F2C468-B5D9-D14C-996B-81DC40663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12000" y="6444000"/>
            <a:ext cx="5868000" cy="365125"/>
          </a:xfrm>
        </p:spPr>
        <p:txBody>
          <a:bodyPr/>
          <a:lstStyle/>
          <a:p>
            <a:r>
              <a:rPr lang="fi-FI" dirty="0" err="1"/>
              <a:t>Finnish</a:t>
            </a:r>
            <a:r>
              <a:rPr lang="fi-FI" dirty="0"/>
              <a:t> </a:t>
            </a:r>
            <a:r>
              <a:rPr lang="fi-FI" dirty="0" err="1"/>
              <a:t>Meteorological</a:t>
            </a:r>
            <a:r>
              <a:rPr lang="fi-FI" dirty="0"/>
              <a:t> Institute | If </a:t>
            </a:r>
            <a:r>
              <a:rPr lang="fi-FI" dirty="0" err="1"/>
              <a:t>not</a:t>
            </a:r>
            <a:r>
              <a:rPr lang="fi-FI" dirty="0"/>
              <a:t> </a:t>
            </a:r>
            <a:r>
              <a:rPr lang="fi-FI" dirty="0" err="1"/>
              <a:t>otherwise</a:t>
            </a:r>
            <a:r>
              <a:rPr lang="fi-FI" dirty="0"/>
              <a:t> </a:t>
            </a:r>
            <a:r>
              <a:rPr lang="fi-FI" dirty="0" err="1"/>
              <a:t>stated</a:t>
            </a:r>
            <a:r>
              <a:rPr lang="fi-FI" dirty="0"/>
              <a:t>, </a:t>
            </a:r>
            <a:r>
              <a:rPr lang="fi-FI" dirty="0" err="1"/>
              <a:t>all</a:t>
            </a:r>
            <a:r>
              <a:rPr lang="fi-FI" dirty="0"/>
              <a:t> </a:t>
            </a:r>
            <a:r>
              <a:rPr lang="fi-FI" dirty="0" err="1"/>
              <a:t>images</a:t>
            </a:r>
            <a:r>
              <a:rPr lang="fi-FI" dirty="0"/>
              <a:t> </a:t>
            </a:r>
            <a:r>
              <a:rPr lang="fi-FI" dirty="0" err="1"/>
              <a:t>by</a:t>
            </a:r>
            <a:r>
              <a:rPr lang="fi-FI" dirty="0"/>
              <a:t> </a:t>
            </a:r>
            <a:r>
              <a:rPr lang="fi-FI" dirty="0" err="1"/>
              <a:t>author</a:t>
            </a:r>
            <a:r>
              <a:rPr lang="fi-FI" dirty="0"/>
              <a:t>, </a:t>
            </a:r>
            <a:r>
              <a:rPr lang="fi-FI" dirty="0" err="1"/>
              <a:t>licence</a:t>
            </a:r>
            <a:r>
              <a:rPr lang="fi-FI" dirty="0"/>
              <a:t> CC4BY</a:t>
            </a:r>
          </a:p>
        </p:txBody>
      </p:sp>
    </p:spTree>
    <p:extLst>
      <p:ext uri="{BB962C8B-B14F-4D97-AF65-F5344CB8AC3E}">
        <p14:creationId xmlns:p14="http://schemas.microsoft.com/office/powerpoint/2010/main" val="32471633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65958" y="2463656"/>
            <a:ext cx="1963344" cy="1325563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Avenir Roman" panose="02000503020000020003" pitchFamily="2" charset="0"/>
                <a:ea typeface="Avenir Black" charset="0"/>
                <a:cs typeface="Avenir Black" charset="0"/>
              </a:rPr>
              <a:t>User Interface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12000" y="6444000"/>
            <a:ext cx="5868000" cy="365125"/>
          </a:xfrm>
        </p:spPr>
        <p:txBody>
          <a:bodyPr/>
          <a:lstStyle/>
          <a:p>
            <a:r>
              <a:rPr lang="fi-FI" dirty="0" err="1"/>
              <a:t>Finnish</a:t>
            </a:r>
            <a:r>
              <a:rPr lang="fi-FI" dirty="0"/>
              <a:t> </a:t>
            </a:r>
            <a:r>
              <a:rPr lang="fi-FI" dirty="0" err="1"/>
              <a:t>Meteorological</a:t>
            </a:r>
            <a:r>
              <a:rPr lang="fi-FI" dirty="0"/>
              <a:t> Institute | If </a:t>
            </a:r>
            <a:r>
              <a:rPr lang="fi-FI" dirty="0" err="1"/>
              <a:t>not</a:t>
            </a:r>
            <a:r>
              <a:rPr lang="fi-FI" dirty="0"/>
              <a:t> </a:t>
            </a:r>
            <a:r>
              <a:rPr lang="fi-FI" dirty="0" err="1"/>
              <a:t>otherwise</a:t>
            </a:r>
            <a:r>
              <a:rPr lang="fi-FI" dirty="0"/>
              <a:t> </a:t>
            </a:r>
            <a:r>
              <a:rPr lang="fi-FI" dirty="0" err="1"/>
              <a:t>stated</a:t>
            </a:r>
            <a:r>
              <a:rPr lang="fi-FI" dirty="0"/>
              <a:t>, </a:t>
            </a:r>
            <a:r>
              <a:rPr lang="fi-FI" dirty="0" err="1"/>
              <a:t>all</a:t>
            </a:r>
            <a:r>
              <a:rPr lang="fi-FI" dirty="0"/>
              <a:t> </a:t>
            </a:r>
            <a:r>
              <a:rPr lang="fi-FI" dirty="0" err="1"/>
              <a:t>images</a:t>
            </a:r>
            <a:r>
              <a:rPr lang="fi-FI" dirty="0"/>
              <a:t> </a:t>
            </a:r>
            <a:r>
              <a:rPr lang="fi-FI" dirty="0" err="1"/>
              <a:t>by</a:t>
            </a:r>
            <a:r>
              <a:rPr lang="fi-FI" dirty="0"/>
              <a:t> </a:t>
            </a:r>
            <a:r>
              <a:rPr lang="fi-FI" dirty="0" err="1"/>
              <a:t>author</a:t>
            </a:r>
            <a:r>
              <a:rPr lang="fi-FI" dirty="0"/>
              <a:t>, </a:t>
            </a:r>
            <a:r>
              <a:rPr lang="fi-FI" dirty="0" err="1"/>
              <a:t>licence</a:t>
            </a:r>
            <a:r>
              <a:rPr lang="fi-FI" dirty="0"/>
              <a:t> CC4BY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51D782D-6AEF-C744-8BBA-2B6488A07E12}"/>
              </a:ext>
            </a:extLst>
          </p:cNvPr>
          <p:cNvCxnSpPr/>
          <p:nvPr/>
        </p:nvCxnSpPr>
        <p:spPr>
          <a:xfrm>
            <a:off x="6819900" y="0"/>
            <a:ext cx="0" cy="6858000"/>
          </a:xfrm>
          <a:prstGeom prst="line">
            <a:avLst/>
          </a:prstGeom>
          <a:ln w="38100">
            <a:solidFill>
              <a:schemeClr val="accent1"/>
            </a:solidFill>
          </a:ln>
          <a:effectLst>
            <a:outerShdw blurRad="50800" dist="50800" dir="8040000" algn="tr" rotWithShape="0">
              <a:prstClr val="black">
                <a:alpha val="26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D0E754B9-5CB2-294E-91BB-0B71E1CBE9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098" y="1861261"/>
            <a:ext cx="4945852" cy="45264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9E301FB-086E-D347-B8D9-4E0A0CF71DB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25" r="7837"/>
          <a:stretch/>
        </p:blipFill>
        <p:spPr>
          <a:xfrm>
            <a:off x="7214175" y="3593883"/>
            <a:ext cx="2458513" cy="1061243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A3F81A31-457B-4341-8698-174377DE2FD9}"/>
              </a:ext>
            </a:extLst>
          </p:cNvPr>
          <p:cNvSpPr txBox="1">
            <a:spLocks/>
          </p:cNvSpPr>
          <p:nvPr/>
        </p:nvSpPr>
        <p:spPr>
          <a:xfrm>
            <a:off x="369098" y="769025"/>
            <a:ext cx="6251293" cy="1325563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tabLst/>
              <a:defRPr sz="4000" kern="1200">
                <a:solidFill>
                  <a:srgbClr val="63B9E9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Avenir Roman" panose="02000503020000020003" pitchFamily="2" charset="0"/>
              </a:rPr>
              <a:t>Predictions are delivered to end users via web interface</a:t>
            </a:r>
          </a:p>
        </p:txBody>
      </p:sp>
    </p:spTree>
    <p:extLst>
      <p:ext uri="{BB962C8B-B14F-4D97-AF65-F5344CB8AC3E}">
        <p14:creationId xmlns:p14="http://schemas.microsoft.com/office/powerpoint/2010/main" val="8610676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5E82DB-49E0-2340-93C3-124928E5AD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8791" y="39676"/>
            <a:ext cx="10231784" cy="6818324"/>
          </a:xfrm>
          <a:prstGeom prst="rect">
            <a:avLst/>
          </a:prstGeom>
        </p:spPr>
      </p:pic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B62AF391-5EAE-C84C-8F78-5969A92457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12000" y="6444000"/>
            <a:ext cx="5868000" cy="365125"/>
          </a:xfrm>
        </p:spPr>
        <p:txBody>
          <a:bodyPr/>
          <a:lstStyle/>
          <a:p>
            <a:r>
              <a:rPr lang="fi-FI" dirty="0" err="1"/>
              <a:t>Finnish</a:t>
            </a:r>
            <a:r>
              <a:rPr lang="fi-FI" dirty="0"/>
              <a:t> </a:t>
            </a:r>
            <a:r>
              <a:rPr lang="fi-FI" dirty="0" err="1"/>
              <a:t>Meteorological</a:t>
            </a:r>
            <a:r>
              <a:rPr lang="fi-FI" dirty="0"/>
              <a:t> Institute | If </a:t>
            </a:r>
            <a:r>
              <a:rPr lang="fi-FI" dirty="0" err="1"/>
              <a:t>not</a:t>
            </a:r>
            <a:r>
              <a:rPr lang="fi-FI" dirty="0"/>
              <a:t> </a:t>
            </a:r>
            <a:r>
              <a:rPr lang="fi-FI" dirty="0" err="1"/>
              <a:t>otherwise</a:t>
            </a:r>
            <a:r>
              <a:rPr lang="fi-FI" dirty="0"/>
              <a:t> </a:t>
            </a:r>
            <a:r>
              <a:rPr lang="fi-FI" dirty="0" err="1"/>
              <a:t>stated</a:t>
            </a:r>
            <a:r>
              <a:rPr lang="fi-FI" dirty="0"/>
              <a:t>, </a:t>
            </a:r>
            <a:r>
              <a:rPr lang="fi-FI" dirty="0" err="1"/>
              <a:t>all</a:t>
            </a:r>
            <a:r>
              <a:rPr lang="fi-FI" dirty="0"/>
              <a:t> </a:t>
            </a:r>
            <a:r>
              <a:rPr lang="fi-FI" dirty="0" err="1"/>
              <a:t>images</a:t>
            </a:r>
            <a:r>
              <a:rPr lang="fi-FI" dirty="0"/>
              <a:t> </a:t>
            </a:r>
            <a:r>
              <a:rPr lang="fi-FI" dirty="0" err="1"/>
              <a:t>by</a:t>
            </a:r>
            <a:r>
              <a:rPr lang="fi-FI" dirty="0"/>
              <a:t> </a:t>
            </a:r>
            <a:r>
              <a:rPr lang="fi-FI" dirty="0" err="1"/>
              <a:t>author</a:t>
            </a:r>
            <a:r>
              <a:rPr lang="fi-FI" dirty="0"/>
              <a:t>, </a:t>
            </a:r>
            <a:r>
              <a:rPr lang="fi-FI" dirty="0" err="1"/>
              <a:t>licence</a:t>
            </a:r>
            <a:r>
              <a:rPr lang="fi-FI" dirty="0"/>
              <a:t> CC4BY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9490CCF-8CD1-7946-85C3-1DB0D0F4D68B}"/>
              </a:ext>
            </a:extLst>
          </p:cNvPr>
          <p:cNvSpPr txBox="1"/>
          <p:nvPr/>
        </p:nvSpPr>
        <p:spPr>
          <a:xfrm>
            <a:off x="8965947" y="6585029"/>
            <a:ext cx="779381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600" dirty="0">
                <a:solidFill>
                  <a:schemeClr val="bg1"/>
                </a:solidFill>
              </a:rPr>
              <a:t>Image: </a:t>
            </a:r>
            <a:r>
              <a:rPr lang="fi-FI" sz="600" dirty="0" err="1">
                <a:solidFill>
                  <a:schemeClr val="bg1"/>
                </a:solidFill>
              </a:rPr>
              <a:t>Solita</a:t>
            </a:r>
            <a:r>
              <a:rPr lang="fi-FI" sz="600" dirty="0">
                <a:solidFill>
                  <a:schemeClr val="bg1"/>
                </a:solidFill>
              </a:rPr>
              <a:t> Oy</a:t>
            </a:r>
          </a:p>
        </p:txBody>
      </p:sp>
    </p:spTree>
    <p:extLst>
      <p:ext uri="{BB962C8B-B14F-4D97-AF65-F5344CB8AC3E}">
        <p14:creationId xmlns:p14="http://schemas.microsoft.com/office/powerpoint/2010/main" val="3008880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12000" y="6444000"/>
            <a:ext cx="5868000" cy="365125"/>
          </a:xfrm>
        </p:spPr>
        <p:txBody>
          <a:bodyPr/>
          <a:lstStyle/>
          <a:p>
            <a:r>
              <a:rPr lang="fi-FI" dirty="0" err="1"/>
              <a:t>Finnish</a:t>
            </a:r>
            <a:r>
              <a:rPr lang="fi-FI" dirty="0"/>
              <a:t> </a:t>
            </a:r>
            <a:r>
              <a:rPr lang="fi-FI" dirty="0" err="1"/>
              <a:t>Meteorological</a:t>
            </a:r>
            <a:r>
              <a:rPr lang="fi-FI" dirty="0"/>
              <a:t> Institute | If </a:t>
            </a:r>
            <a:r>
              <a:rPr lang="fi-FI" dirty="0" err="1"/>
              <a:t>not</a:t>
            </a:r>
            <a:r>
              <a:rPr lang="fi-FI" dirty="0"/>
              <a:t> </a:t>
            </a:r>
            <a:r>
              <a:rPr lang="fi-FI" dirty="0" err="1"/>
              <a:t>otherwise</a:t>
            </a:r>
            <a:r>
              <a:rPr lang="fi-FI" dirty="0"/>
              <a:t> </a:t>
            </a:r>
            <a:r>
              <a:rPr lang="fi-FI" dirty="0" err="1"/>
              <a:t>stated</a:t>
            </a:r>
            <a:r>
              <a:rPr lang="fi-FI" dirty="0"/>
              <a:t>, </a:t>
            </a:r>
            <a:r>
              <a:rPr lang="fi-FI" dirty="0" err="1"/>
              <a:t>all</a:t>
            </a:r>
            <a:r>
              <a:rPr lang="fi-FI" dirty="0"/>
              <a:t> </a:t>
            </a:r>
            <a:r>
              <a:rPr lang="fi-FI" dirty="0" err="1"/>
              <a:t>images</a:t>
            </a:r>
            <a:r>
              <a:rPr lang="fi-FI" dirty="0"/>
              <a:t> </a:t>
            </a:r>
            <a:r>
              <a:rPr lang="fi-FI" dirty="0" err="1"/>
              <a:t>by</a:t>
            </a:r>
            <a:r>
              <a:rPr lang="fi-FI" dirty="0"/>
              <a:t> </a:t>
            </a:r>
            <a:r>
              <a:rPr lang="fi-FI" dirty="0" err="1"/>
              <a:t>author</a:t>
            </a:r>
            <a:r>
              <a:rPr lang="fi-FI" dirty="0"/>
              <a:t>, </a:t>
            </a:r>
            <a:r>
              <a:rPr lang="fi-FI" dirty="0" err="1"/>
              <a:t>licence</a:t>
            </a:r>
            <a:r>
              <a:rPr lang="fi-FI" dirty="0"/>
              <a:t> CC4BY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3F81A31-457B-4341-8698-174377DE2FD9}"/>
              </a:ext>
            </a:extLst>
          </p:cNvPr>
          <p:cNvSpPr txBox="1">
            <a:spLocks/>
          </p:cNvSpPr>
          <p:nvPr/>
        </p:nvSpPr>
        <p:spPr>
          <a:xfrm>
            <a:off x="369098" y="769025"/>
            <a:ext cx="6251293" cy="1325563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tabLst/>
              <a:defRPr sz="4000" kern="1200">
                <a:solidFill>
                  <a:srgbClr val="63B9E9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Avenir Roman" panose="02000503020000020003" pitchFamily="2" charset="0"/>
              </a:rPr>
              <a:t>Train Delays Can Be Predicted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1D6D9BF-2114-984E-8634-E6900537D7D7}"/>
              </a:ext>
            </a:extLst>
          </p:cNvPr>
          <p:cNvSpPr/>
          <p:nvPr/>
        </p:nvSpPr>
        <p:spPr>
          <a:xfrm>
            <a:off x="369098" y="2164092"/>
            <a:ext cx="2798380" cy="24173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sz="2400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RFR gives the best average prediction</a:t>
            </a:r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chemeClr val="bg2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>
              <a:lnSpc>
                <a:spcPct val="110000"/>
              </a:lnSpc>
            </a:pPr>
            <a:r>
              <a:rPr lang="en-US" sz="2400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…although its performance is not steady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9CF72A-A531-F445-97CE-5F84F02F87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2285" y="1744958"/>
            <a:ext cx="5256212" cy="350570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9A3CA42-C6D5-754E-B9DE-D8A837EE36F8}"/>
              </a:ext>
            </a:extLst>
          </p:cNvPr>
          <p:cNvSpPr txBox="1"/>
          <p:nvPr/>
        </p:nvSpPr>
        <p:spPr>
          <a:xfrm>
            <a:off x="8469116" y="5065997"/>
            <a:ext cx="779381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600" dirty="0">
                <a:solidFill>
                  <a:schemeClr val="bg1"/>
                </a:solidFill>
              </a:rPr>
              <a:t>Image: </a:t>
            </a:r>
            <a:r>
              <a:rPr lang="fi-FI" sz="600" dirty="0" err="1">
                <a:solidFill>
                  <a:schemeClr val="bg1"/>
                </a:solidFill>
              </a:rPr>
              <a:t>Solita</a:t>
            </a:r>
            <a:r>
              <a:rPr lang="fi-FI" sz="600" dirty="0">
                <a:solidFill>
                  <a:schemeClr val="bg1"/>
                </a:solidFill>
              </a:rPr>
              <a:t> Oy</a:t>
            </a:r>
          </a:p>
        </p:txBody>
      </p:sp>
    </p:spTree>
    <p:extLst>
      <p:ext uri="{BB962C8B-B14F-4D97-AF65-F5344CB8AC3E}">
        <p14:creationId xmlns:p14="http://schemas.microsoft.com/office/powerpoint/2010/main" val="15208835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339E9D7-84F9-FA47-BE00-B4D752509C1E}"/>
              </a:ext>
            </a:extLst>
          </p:cNvPr>
          <p:cNvSpPr txBox="1"/>
          <p:nvPr/>
        </p:nvSpPr>
        <p:spPr>
          <a:xfrm>
            <a:off x="845127" y="2535382"/>
            <a:ext cx="2524345" cy="10064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>
                <a:solidFill>
                  <a:schemeClr val="bg1"/>
                </a:solidFill>
                <a:latin typeface="Avenir Roman" panose="02000503020000020003" pitchFamily="2" charset="0"/>
              </a:rPr>
              <a:t>Roope Tervo</a:t>
            </a:r>
          </a:p>
          <a:p>
            <a:pPr>
              <a:lnSpc>
                <a:spcPct val="130000"/>
              </a:lnSpc>
            </a:pPr>
            <a:r>
              <a:rPr lang="fi-FI" dirty="0">
                <a:solidFill>
                  <a:schemeClr val="bg1"/>
                </a:solidFill>
                <a:latin typeface="Avenir Roman" panose="02000503020000020003" pitchFamily="2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roope.tervo@fmi.fi</a:t>
            </a:r>
            <a:endParaRPr lang="fi-FI" dirty="0">
              <a:solidFill>
                <a:schemeClr val="bg1"/>
              </a:solidFill>
              <a:latin typeface="Avenir Roman" panose="02000503020000020003" pitchFamily="2" charset="0"/>
            </a:endParaRPr>
          </a:p>
          <a:p>
            <a:r>
              <a:rPr lang="fi-FI" dirty="0">
                <a:solidFill>
                  <a:schemeClr val="bg1"/>
                </a:solidFill>
                <a:latin typeface="Avenir Roman" panose="02000503020000020003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http://roopetervo.com</a:t>
            </a:r>
            <a:endParaRPr lang="fi-FI" dirty="0">
              <a:solidFill>
                <a:schemeClr val="bg1"/>
              </a:solidFill>
              <a:latin typeface="Avenir Roman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03823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7D5B516-7E0E-4740-B720-5C2EFC1AF1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5958" y="3562349"/>
            <a:ext cx="1968500" cy="10287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22599" y="1832043"/>
            <a:ext cx="1656199" cy="1325563"/>
          </a:xfrm>
        </p:spPr>
        <p:txBody>
          <a:bodyPr>
            <a:normAutofit/>
          </a:bodyPr>
          <a:lstStyle/>
          <a:p>
            <a:r>
              <a:rPr lang="en-US" dirty="0">
                <a:latin typeface="Avenir Roman" panose="02000503020000020003" pitchFamily="2" charset="0"/>
                <a:ea typeface="Avenir Black" charset="0"/>
                <a:cs typeface="Avenir Black" charset="0"/>
              </a:rPr>
              <a:t>Tools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9801" y="1578600"/>
            <a:ext cx="5707499" cy="4242814"/>
          </a:xfrm>
        </p:spPr>
        <p:txBody>
          <a:bodyPr>
            <a:normAutofit/>
          </a:bodyPr>
          <a:lstStyle/>
          <a:p>
            <a:pPr marL="198000" indent="-198000">
              <a:lnSpc>
                <a:spcPct val="110000"/>
              </a:lnSpc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Labels (train statistics) got as csv</a:t>
            </a:r>
          </a:p>
          <a:p>
            <a:pPr marL="198000" indent="-198000">
              <a:lnSpc>
                <a:spcPct val="110000"/>
              </a:lnSpc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Features (weather observations) fetched from http data server</a:t>
            </a:r>
          </a:p>
          <a:p>
            <a:pPr marL="198000" indent="-198000">
              <a:lnSpc>
                <a:spcPct val="110000"/>
              </a:lnSpc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Labels and features stored in Google Big Query </a:t>
            </a:r>
          </a:p>
          <a:p>
            <a:pPr marL="198000" indent="-198000">
              <a:lnSpc>
                <a:spcPct val="110000"/>
              </a:lnSpc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Prediction model implemented with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SciKit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(LR, RFR) and TensorFlow (LSTM)</a:t>
            </a:r>
          </a:p>
          <a:p>
            <a:pPr marL="198000" indent="-198000">
              <a:lnSpc>
                <a:spcPct val="110000"/>
              </a:lnSpc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Spark used for distribution</a:t>
            </a:r>
          </a:p>
          <a:p>
            <a:pPr marL="883800" lvl="1" indent="-198000">
              <a:lnSpc>
                <a:spcPct val="110000"/>
              </a:lnSpc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Fetching data</a:t>
            </a:r>
          </a:p>
          <a:p>
            <a:pPr marL="883800" lvl="1" indent="-198000">
              <a:lnSpc>
                <a:spcPct val="110000"/>
              </a:lnSpc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Possibly also for tuning LSTM</a:t>
            </a:r>
          </a:p>
          <a:p>
            <a:pPr>
              <a:lnSpc>
                <a:spcPct val="110000"/>
              </a:lnSpc>
              <a:buNone/>
            </a:pPr>
            <a:endParaRPr lang="en-US" dirty="0">
              <a:solidFill>
                <a:schemeClr val="bg2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198000" indent="-198000">
              <a:lnSpc>
                <a:spcPct val="110000"/>
              </a:lnSpc>
            </a:pPr>
            <a:endParaRPr lang="en-US" dirty="0">
              <a:solidFill>
                <a:schemeClr val="bg2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198000" indent="-198000">
              <a:lnSpc>
                <a:spcPct val="110000"/>
              </a:lnSpc>
            </a:pPr>
            <a:endParaRPr lang="en-US" dirty="0">
              <a:solidFill>
                <a:schemeClr val="bg2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198000" indent="-198000"/>
            <a:endParaRPr lang="en-US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Finnish Meteorological Institute | If not otherwise stated, all images by author, licence CC4BY</a:t>
            </a:r>
            <a:endParaRPr lang="fi-FI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51D782D-6AEF-C744-8BBA-2B6488A07E12}"/>
              </a:ext>
            </a:extLst>
          </p:cNvPr>
          <p:cNvCxnSpPr/>
          <p:nvPr/>
        </p:nvCxnSpPr>
        <p:spPr>
          <a:xfrm>
            <a:off x="6819900" y="0"/>
            <a:ext cx="0" cy="6858000"/>
          </a:xfrm>
          <a:prstGeom prst="line">
            <a:avLst/>
          </a:prstGeom>
          <a:ln w="38100">
            <a:solidFill>
              <a:schemeClr val="accent1"/>
            </a:solidFill>
          </a:ln>
          <a:effectLst>
            <a:outerShdw blurRad="50800" dist="50800" dir="8040000" algn="tr" rotWithShape="0">
              <a:prstClr val="black">
                <a:alpha val="26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A4D3AE8A-0212-4149-8AFF-AC41F936BF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5910" y="2902016"/>
            <a:ext cx="994789" cy="99478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7C84562-2F2E-FB49-8AC3-9DB4E81217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8082" y="2689225"/>
            <a:ext cx="854075" cy="85407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36E34DB-4965-7341-BFFB-F20174E2D4A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5958" y="4753987"/>
            <a:ext cx="1177925" cy="63130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74727EF-D07A-E04D-A07D-A5E126E32F3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3883" y="4565647"/>
            <a:ext cx="1076325" cy="909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3895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279259" y="6356352"/>
            <a:ext cx="3341132" cy="365125"/>
          </a:xfrm>
        </p:spPr>
        <p:txBody>
          <a:bodyPr/>
          <a:lstStyle/>
          <a:p>
            <a:r>
              <a:rPr lang="fi-FI"/>
              <a:t>Finnish Meteorological Institute | If not otherwise stated, all images by author, licence CC4BY</a:t>
            </a:r>
            <a:endParaRPr lang="fi-FI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2A5E185-B1FA-8B4B-817E-DC60112FF8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501" y="2046861"/>
            <a:ext cx="5874702" cy="4242814"/>
          </a:xfrm>
        </p:spPr>
        <p:txBody>
          <a:bodyPr/>
          <a:lstStyle/>
          <a:p>
            <a:pPr marL="342900" indent="-342900"/>
            <a:r>
              <a:rPr lang="fi-FI" sz="2000" dirty="0">
                <a:hlinkClick r:id="rId3"/>
              </a:rPr>
              <a:t>https://www.dropbox.com/s/oxpqnj2a6l1revn/gratu%202010-14.zip?dl=0</a:t>
            </a:r>
          </a:p>
          <a:p>
            <a:pPr marL="342900" indent="-342900"/>
            <a:r>
              <a:rPr lang="fi-FI" sz="2000" dirty="0">
                <a:hlinkClick r:id="rId3"/>
              </a:rPr>
              <a:t>https://www.dropbox.com/s/wuogtxj31ans5fd/2015-18.zip?dl=0</a:t>
            </a:r>
            <a:endParaRPr lang="fi-FI" sz="2000" dirty="0"/>
          </a:p>
          <a:p>
            <a:pPr>
              <a:buNone/>
            </a:pPr>
            <a:endParaRPr lang="fi-FI" dirty="0"/>
          </a:p>
          <a:p>
            <a:pPr>
              <a:buNone/>
            </a:pPr>
            <a:r>
              <a:rPr lang="fi-FI" dirty="0" err="1">
                <a:solidFill>
                  <a:schemeClr val="bg2">
                    <a:lumMod val="50000"/>
                  </a:schemeClr>
                </a:solidFill>
              </a:rPr>
              <a:t>Delay</a:t>
            </a:r>
            <a:r>
              <a:rPr lang="fi-FI" dirty="0">
                <a:solidFill>
                  <a:schemeClr val="bg2">
                    <a:lumMod val="50000"/>
                  </a:schemeClr>
                </a:solidFill>
              </a:rPr>
              <a:t> + feature data:</a:t>
            </a:r>
          </a:p>
          <a:p>
            <a:pPr marL="285750" indent="-285750"/>
            <a:endParaRPr lang="fi-FI" sz="1800" dirty="0">
              <a:hlinkClick r:id="rId4"/>
            </a:endParaRPr>
          </a:p>
          <a:p>
            <a:pPr marL="285750" indent="-285750"/>
            <a:r>
              <a:rPr lang="fi-FI" sz="1800" dirty="0">
                <a:hlinkClick r:id="rId4"/>
              </a:rPr>
              <a:t>https://www.dropbox.com/sh/efuotuu1slwqb00/AAB344cobWFACiVScAkQZtWea?dl=0</a:t>
            </a:r>
            <a:endParaRPr lang="fi-FI" sz="1800" dirty="0">
              <a:solidFill>
                <a:schemeClr val="bg2">
                  <a:lumMod val="50000"/>
                </a:schemeClr>
              </a:solidFill>
            </a:endParaRPr>
          </a:p>
          <a:p>
            <a:pPr>
              <a:buNone/>
            </a:pPr>
            <a:endParaRPr lang="fi-FI" dirty="0"/>
          </a:p>
          <a:p>
            <a:endParaRPr lang="fi-FI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B103735-CA68-F546-813C-FC0039607A82}"/>
              </a:ext>
            </a:extLst>
          </p:cNvPr>
          <p:cNvSpPr txBox="1">
            <a:spLocks/>
          </p:cNvSpPr>
          <p:nvPr/>
        </p:nvSpPr>
        <p:spPr>
          <a:xfrm>
            <a:off x="7122598" y="2670243"/>
            <a:ext cx="1656199" cy="1325563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tabLst/>
              <a:defRPr sz="4000" kern="1200">
                <a:solidFill>
                  <a:srgbClr val="63B9E9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Avenir Roman" panose="02000503020000020003" pitchFamily="2" charset="0"/>
                <a:ea typeface="Avenir Black" charset="0"/>
                <a:cs typeface="Avenir Black" charset="0"/>
              </a:rPr>
              <a:t>Data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4396B9F-EF11-0E4E-92DB-46B96C0A03B7}"/>
              </a:ext>
            </a:extLst>
          </p:cNvPr>
          <p:cNvCxnSpPr/>
          <p:nvPr/>
        </p:nvCxnSpPr>
        <p:spPr>
          <a:xfrm>
            <a:off x="6819900" y="0"/>
            <a:ext cx="0" cy="6858000"/>
          </a:xfrm>
          <a:prstGeom prst="line">
            <a:avLst/>
          </a:prstGeom>
          <a:ln w="38100">
            <a:solidFill>
              <a:schemeClr val="accent1"/>
            </a:solidFill>
          </a:ln>
          <a:effectLst>
            <a:outerShdw blurRad="50800" dist="50800" dir="8040000" algn="tr" rotWithShape="0">
              <a:prstClr val="black">
                <a:alpha val="26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4112DC1F-1ADD-1645-AA30-F8659328A051}"/>
              </a:ext>
            </a:extLst>
          </p:cNvPr>
          <p:cNvSpPr txBox="1"/>
          <p:nvPr/>
        </p:nvSpPr>
        <p:spPr>
          <a:xfrm>
            <a:off x="546100" y="1493119"/>
            <a:ext cx="3390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2400" dirty="0" err="1">
                <a:solidFill>
                  <a:schemeClr val="bg2">
                    <a:lumMod val="50000"/>
                  </a:schemeClr>
                </a:solidFill>
              </a:rPr>
              <a:t>Delay</a:t>
            </a:r>
            <a:r>
              <a:rPr lang="fi-FI" sz="2400" dirty="0">
                <a:solidFill>
                  <a:schemeClr val="bg2">
                    <a:lumMod val="50000"/>
                  </a:schemeClr>
                </a:solidFill>
              </a:rPr>
              <a:t> data: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664B983-9C71-294F-B5A2-33DDD9916F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2598" y="3429000"/>
            <a:ext cx="1413582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0065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77B59C0-2618-5A4A-AF2F-CB9595D2D5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8791" y="39676"/>
            <a:ext cx="10231784" cy="681832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FD1DA11-50DB-8D47-A23B-BAC2514B9058}"/>
              </a:ext>
            </a:extLst>
          </p:cNvPr>
          <p:cNvSpPr txBox="1"/>
          <p:nvPr/>
        </p:nvSpPr>
        <p:spPr>
          <a:xfrm>
            <a:off x="8965947" y="6585029"/>
            <a:ext cx="779381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600" dirty="0">
                <a:solidFill>
                  <a:schemeClr val="bg1"/>
                </a:solidFill>
              </a:rPr>
              <a:t>Image: </a:t>
            </a:r>
            <a:r>
              <a:rPr lang="fi-FI" sz="600" dirty="0" err="1">
                <a:solidFill>
                  <a:schemeClr val="bg1"/>
                </a:solidFill>
              </a:rPr>
              <a:t>Solita</a:t>
            </a:r>
            <a:r>
              <a:rPr lang="fi-FI" sz="600" dirty="0">
                <a:solidFill>
                  <a:schemeClr val="bg1"/>
                </a:solidFill>
              </a:rPr>
              <a:t> Oy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E7908FE-7135-C249-BE31-D887006007AA}"/>
              </a:ext>
            </a:extLst>
          </p:cNvPr>
          <p:cNvSpPr/>
          <p:nvPr/>
        </p:nvSpPr>
        <p:spPr>
          <a:xfrm>
            <a:off x="-318331" y="-1"/>
            <a:ext cx="11239373" cy="1514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E3C968F1-6957-394E-86DF-38291417D6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046" y="189163"/>
            <a:ext cx="9129710" cy="1325563"/>
          </a:xfrm>
          <a:solidFill>
            <a:schemeClr val="bg1"/>
          </a:solidFill>
        </p:spPr>
        <p:txBody>
          <a:bodyPr>
            <a:noAutofit/>
          </a:bodyPr>
          <a:lstStyle/>
          <a:p>
            <a:r>
              <a:rPr lang="en-US" sz="3200" dirty="0">
                <a:solidFill>
                  <a:schemeClr val="bg2">
                    <a:lumMod val="50000"/>
                  </a:schemeClr>
                </a:solidFill>
                <a:latin typeface="Avenir Roman" panose="02000503020000020003" pitchFamily="2" charset="0"/>
              </a:rPr>
              <a:t>Target is to provide a tool for the rail traffic operation center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B62AF391-5EAE-C84C-8F78-5969A92457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12000" y="6444000"/>
            <a:ext cx="5868000" cy="365125"/>
          </a:xfrm>
        </p:spPr>
        <p:txBody>
          <a:bodyPr/>
          <a:lstStyle/>
          <a:p>
            <a:r>
              <a:rPr lang="fi-FI" dirty="0" err="1"/>
              <a:t>Finnish</a:t>
            </a:r>
            <a:r>
              <a:rPr lang="fi-FI" dirty="0"/>
              <a:t> </a:t>
            </a:r>
            <a:r>
              <a:rPr lang="fi-FI" dirty="0" err="1"/>
              <a:t>Meteorological</a:t>
            </a:r>
            <a:r>
              <a:rPr lang="fi-FI" dirty="0"/>
              <a:t> Institute | If </a:t>
            </a:r>
            <a:r>
              <a:rPr lang="fi-FI" dirty="0" err="1"/>
              <a:t>not</a:t>
            </a:r>
            <a:r>
              <a:rPr lang="fi-FI" dirty="0"/>
              <a:t> </a:t>
            </a:r>
            <a:r>
              <a:rPr lang="fi-FI" dirty="0" err="1"/>
              <a:t>otherwise</a:t>
            </a:r>
            <a:r>
              <a:rPr lang="fi-FI" dirty="0"/>
              <a:t> </a:t>
            </a:r>
            <a:r>
              <a:rPr lang="fi-FI" dirty="0" err="1"/>
              <a:t>stated</a:t>
            </a:r>
            <a:r>
              <a:rPr lang="fi-FI" dirty="0"/>
              <a:t>, </a:t>
            </a:r>
            <a:r>
              <a:rPr lang="fi-FI" dirty="0" err="1"/>
              <a:t>all</a:t>
            </a:r>
            <a:r>
              <a:rPr lang="fi-FI" dirty="0"/>
              <a:t> </a:t>
            </a:r>
            <a:r>
              <a:rPr lang="fi-FI" dirty="0" err="1"/>
              <a:t>images</a:t>
            </a:r>
            <a:r>
              <a:rPr lang="fi-FI" dirty="0"/>
              <a:t> </a:t>
            </a:r>
            <a:r>
              <a:rPr lang="fi-FI" dirty="0" err="1"/>
              <a:t>by</a:t>
            </a:r>
            <a:r>
              <a:rPr lang="fi-FI" dirty="0"/>
              <a:t> </a:t>
            </a:r>
            <a:r>
              <a:rPr lang="fi-FI" dirty="0" err="1"/>
              <a:t>author</a:t>
            </a:r>
            <a:r>
              <a:rPr lang="fi-FI" dirty="0"/>
              <a:t>, </a:t>
            </a:r>
            <a:r>
              <a:rPr lang="fi-FI" dirty="0" err="1"/>
              <a:t>licence</a:t>
            </a:r>
            <a:r>
              <a:rPr lang="fi-FI" dirty="0"/>
              <a:t> CC4BY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886FDD4-A612-ED43-9FEA-52B042F14F2C}"/>
              </a:ext>
            </a:extLst>
          </p:cNvPr>
          <p:cNvSpPr/>
          <p:nvPr/>
        </p:nvSpPr>
        <p:spPr>
          <a:xfrm>
            <a:off x="-318331" y="965411"/>
            <a:ext cx="930332" cy="26526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DE29DC4-087C-9C4A-A91B-34D9CA104D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6046" y="1342196"/>
            <a:ext cx="6003984" cy="2275885"/>
          </a:xfrm>
          <a:solidFill>
            <a:schemeClr val="bg1"/>
          </a:solidFill>
        </p:spPr>
        <p:txBody>
          <a:bodyPr/>
          <a:lstStyle/>
          <a:p>
            <a:pPr>
              <a:lnSpc>
                <a:spcPct val="110000"/>
              </a:lnSpc>
              <a:buNone/>
            </a:pPr>
            <a:endParaRPr lang="en-US" dirty="0">
              <a:solidFill>
                <a:schemeClr val="bg2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>
              <a:lnSpc>
                <a:spcPct val="110000"/>
              </a:lnSpc>
              <a:buNone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Operation center can take several actions:</a:t>
            </a:r>
          </a:p>
          <a:p>
            <a:pPr marL="1028700" lvl="1" indent="-342900">
              <a:lnSpc>
                <a:spcPct val="110000"/>
              </a:lnSpc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Get more workforce</a:t>
            </a:r>
          </a:p>
          <a:p>
            <a:pPr marL="1028700" lvl="1" indent="-342900">
              <a:lnSpc>
                <a:spcPct val="110000"/>
              </a:lnSpc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Reduce train shifts</a:t>
            </a:r>
          </a:p>
          <a:p>
            <a:pPr marL="1028700" lvl="1" indent="-342900">
              <a:lnSpc>
                <a:spcPct val="110000"/>
              </a:lnSpc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Communicate</a:t>
            </a:r>
          </a:p>
          <a:p>
            <a:pPr marL="1028700" lvl="1" indent="-342900">
              <a:lnSpc>
                <a:spcPct val="110000"/>
              </a:lnSpc>
            </a:pPr>
            <a:endParaRPr lang="en-US" dirty="0">
              <a:solidFill>
                <a:schemeClr val="bg2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>
              <a:lnSpc>
                <a:spcPct val="110000"/>
              </a:lnSpc>
              <a:buNone/>
            </a:pPr>
            <a:endParaRPr lang="en-US" dirty="0">
              <a:solidFill>
                <a:schemeClr val="bg2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53131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DEAA2DD1-632D-7447-8B6C-A5414A7C6955}"/>
              </a:ext>
            </a:extLst>
          </p:cNvPr>
          <p:cNvSpPr txBox="1">
            <a:spLocks/>
          </p:cNvSpPr>
          <p:nvPr/>
        </p:nvSpPr>
        <p:spPr>
          <a:xfrm>
            <a:off x="638634" y="3577937"/>
            <a:ext cx="2523250" cy="1325563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tabLst/>
              <a:defRPr sz="4000" kern="1200">
                <a:solidFill>
                  <a:srgbClr val="63B9E9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latin typeface="Avenir Roman" panose="02000503020000020003" pitchFamily="2" charset="0"/>
                <a:ea typeface="Avenir Black" charset="0"/>
                <a:cs typeface="Avenir Black" charset="0"/>
              </a:rPr>
              <a:t>Label </a:t>
            </a:r>
            <a:br>
              <a:rPr lang="en-US" sz="3200" dirty="0">
                <a:latin typeface="Avenir Roman" panose="02000503020000020003" pitchFamily="2" charset="0"/>
                <a:ea typeface="Avenir Black" charset="0"/>
                <a:cs typeface="Avenir Black" charset="0"/>
              </a:rPr>
            </a:br>
            <a:r>
              <a:rPr lang="en-US" sz="3200" dirty="0">
                <a:latin typeface="Avenir Roman" panose="02000503020000020003" pitchFamily="2" charset="0"/>
                <a:ea typeface="Avenir Black" charset="0"/>
                <a:cs typeface="Avenir Black" charset="0"/>
              </a:rPr>
              <a:t>data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6334CC-C40F-6847-8B4B-578990748C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891" y="2517226"/>
            <a:ext cx="1581368" cy="74417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72335C0-7D29-B446-855C-12B2976CB130}"/>
              </a:ext>
            </a:extLst>
          </p:cNvPr>
          <p:cNvSpPr txBox="1"/>
          <p:nvPr/>
        </p:nvSpPr>
        <p:spPr>
          <a:xfrm>
            <a:off x="2253094" y="2568930"/>
            <a:ext cx="4844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4000" dirty="0">
                <a:solidFill>
                  <a:schemeClr val="bg2">
                    <a:lumMod val="50000"/>
                  </a:schemeClr>
                </a:solidFill>
              </a:rPr>
              <a:t>+</a:t>
            </a:r>
            <a:endParaRPr lang="fi-FI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ED44CC4-6B4B-6D44-9750-D1B560C80EDA}"/>
              </a:ext>
            </a:extLst>
          </p:cNvPr>
          <p:cNvSpPr txBox="1">
            <a:spLocks/>
          </p:cNvSpPr>
          <p:nvPr/>
        </p:nvSpPr>
        <p:spPr>
          <a:xfrm>
            <a:off x="3002400" y="3577937"/>
            <a:ext cx="2523250" cy="1325563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tabLst/>
              <a:defRPr sz="4000" kern="1200">
                <a:solidFill>
                  <a:srgbClr val="63B9E9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latin typeface="Avenir Roman" panose="02000503020000020003" pitchFamily="2" charset="0"/>
                <a:ea typeface="Avenir Black" charset="0"/>
                <a:cs typeface="Avenir Black" charset="0"/>
              </a:rPr>
              <a:t>Feature</a:t>
            </a:r>
            <a:br>
              <a:rPr lang="en-US" sz="3200" dirty="0">
                <a:latin typeface="Avenir Roman" panose="02000503020000020003" pitchFamily="2" charset="0"/>
                <a:ea typeface="Avenir Black" charset="0"/>
                <a:cs typeface="Avenir Black" charset="0"/>
              </a:rPr>
            </a:br>
            <a:r>
              <a:rPr lang="en-US" sz="3200" dirty="0">
                <a:latin typeface="Avenir Roman" panose="02000503020000020003" pitchFamily="2" charset="0"/>
                <a:ea typeface="Avenir Black" charset="0"/>
                <a:cs typeface="Avenir Black" charset="0"/>
              </a:rPr>
              <a:t>data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40005B3-70EE-1E46-AE1C-4930294FAB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2338" y="2213887"/>
            <a:ext cx="1413582" cy="9525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96099272-D445-BA4A-8E18-1A3832F08F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9176" y="3577937"/>
            <a:ext cx="1391624" cy="1122733"/>
          </a:xfrm>
        </p:spPr>
        <p:txBody>
          <a:bodyPr>
            <a:normAutofit fontScale="90000"/>
          </a:bodyPr>
          <a:lstStyle/>
          <a:p>
            <a:r>
              <a:rPr lang="en-US" sz="3200" dirty="0">
                <a:latin typeface="Avenir Roman" panose="02000503020000020003" pitchFamily="2" charset="0"/>
                <a:ea typeface="Avenir Black" charset="0"/>
                <a:cs typeface="Avenir Black" charset="0"/>
              </a:rPr>
              <a:t>Method</a:t>
            </a:r>
            <a:br>
              <a:rPr lang="en-US" sz="3200" b="1" dirty="0">
                <a:latin typeface="Avenir Black" charset="0"/>
                <a:ea typeface="Avenir Black" charset="0"/>
                <a:cs typeface="Avenir Black" charset="0"/>
              </a:rPr>
            </a:br>
            <a:endParaRPr lang="en-US" sz="2000" b="1" dirty="0">
              <a:latin typeface="Avenir Black" charset="0"/>
              <a:ea typeface="Avenir Black" charset="0"/>
              <a:cs typeface="Avenir Black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8192D70-2C74-1C43-BBB0-EF0169D1B2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2527052"/>
            <a:ext cx="2813473" cy="47659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3DED3A9-3ACC-EF43-ADC8-FCC76622F6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9295" y="2374897"/>
            <a:ext cx="876300" cy="9398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EABACB8-074F-414F-9B32-CA2CBCA3A506}"/>
              </a:ext>
            </a:extLst>
          </p:cNvPr>
          <p:cNvCxnSpPr/>
          <p:nvPr/>
        </p:nvCxnSpPr>
        <p:spPr>
          <a:xfrm>
            <a:off x="445891" y="4779818"/>
            <a:ext cx="8768382" cy="0"/>
          </a:xfrm>
          <a:prstGeom prst="straightConnector1">
            <a:avLst/>
          </a:prstGeom>
          <a:ln w="25400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48000">
                  <a:schemeClr val="accent1">
                    <a:lumMod val="45000"/>
                    <a:lumOff val="55000"/>
                  </a:schemeClr>
                </a:gs>
                <a:gs pos="100000">
                  <a:srgbClr val="0070C0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1"/>
              <a:tileRect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16D1876E-6715-B64E-98D3-31F27CF772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806849" y="6280749"/>
            <a:ext cx="5868000" cy="365125"/>
          </a:xfrm>
        </p:spPr>
        <p:txBody>
          <a:bodyPr/>
          <a:lstStyle/>
          <a:p>
            <a:r>
              <a:rPr lang="fi-FI" dirty="0" err="1"/>
              <a:t>Finnish</a:t>
            </a:r>
            <a:r>
              <a:rPr lang="fi-FI" dirty="0"/>
              <a:t> </a:t>
            </a:r>
            <a:r>
              <a:rPr lang="fi-FI" dirty="0" err="1"/>
              <a:t>Meteorological</a:t>
            </a:r>
            <a:r>
              <a:rPr lang="fi-FI" dirty="0"/>
              <a:t> Institute | If </a:t>
            </a:r>
            <a:r>
              <a:rPr lang="fi-FI" dirty="0" err="1"/>
              <a:t>not</a:t>
            </a:r>
            <a:r>
              <a:rPr lang="fi-FI" dirty="0"/>
              <a:t> </a:t>
            </a:r>
            <a:r>
              <a:rPr lang="fi-FI" dirty="0" err="1"/>
              <a:t>otherwise</a:t>
            </a:r>
            <a:r>
              <a:rPr lang="fi-FI" dirty="0"/>
              <a:t> </a:t>
            </a:r>
            <a:r>
              <a:rPr lang="fi-FI" dirty="0" err="1"/>
              <a:t>stated</a:t>
            </a:r>
            <a:r>
              <a:rPr lang="fi-FI" dirty="0"/>
              <a:t>, </a:t>
            </a:r>
            <a:r>
              <a:rPr lang="fi-FI" dirty="0" err="1"/>
              <a:t>all</a:t>
            </a:r>
            <a:r>
              <a:rPr lang="fi-FI" dirty="0"/>
              <a:t> </a:t>
            </a:r>
            <a:r>
              <a:rPr lang="fi-FI" dirty="0" err="1"/>
              <a:t>images</a:t>
            </a:r>
            <a:r>
              <a:rPr lang="fi-FI" dirty="0"/>
              <a:t> </a:t>
            </a:r>
            <a:r>
              <a:rPr lang="fi-FI" dirty="0" err="1"/>
              <a:t>by</a:t>
            </a:r>
            <a:r>
              <a:rPr lang="fi-FI" dirty="0"/>
              <a:t> </a:t>
            </a:r>
            <a:r>
              <a:rPr lang="fi-FI" dirty="0" err="1"/>
              <a:t>author</a:t>
            </a:r>
            <a:r>
              <a:rPr lang="fi-FI" dirty="0"/>
              <a:t>, </a:t>
            </a:r>
            <a:r>
              <a:rPr lang="fi-FI" dirty="0" err="1"/>
              <a:t>licence</a:t>
            </a:r>
            <a:r>
              <a:rPr lang="fi-FI" dirty="0"/>
              <a:t> CC4BY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BD89373D-935B-2546-BD67-3B58C44DC942}"/>
              </a:ext>
            </a:extLst>
          </p:cNvPr>
          <p:cNvSpPr txBox="1">
            <a:spLocks/>
          </p:cNvSpPr>
          <p:nvPr/>
        </p:nvSpPr>
        <p:spPr>
          <a:xfrm>
            <a:off x="6677130" y="3577937"/>
            <a:ext cx="1391624" cy="1122733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tabLst/>
              <a:defRPr sz="4000" kern="1200">
                <a:solidFill>
                  <a:srgbClr val="63B9E9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latin typeface="Avenir Roman" panose="02000503020000020003" pitchFamily="2" charset="0"/>
                <a:ea typeface="Avenir Black" charset="0"/>
                <a:cs typeface="Avenir Black" charset="0"/>
              </a:rPr>
              <a:t>Results</a:t>
            </a:r>
            <a:endParaRPr lang="en-US" sz="2000" b="1" dirty="0">
              <a:latin typeface="Avenir Black" charset="0"/>
              <a:ea typeface="Avenir Black" charset="0"/>
              <a:cs typeface="Avenir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0996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96099272-D445-BA4A-8E18-1A3832F08F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9176" y="3577937"/>
            <a:ext cx="1391624" cy="1122733"/>
          </a:xfrm>
        </p:spPr>
        <p:txBody>
          <a:bodyPr>
            <a:normAutofit fontScale="90000"/>
          </a:bodyPr>
          <a:lstStyle/>
          <a:p>
            <a:r>
              <a:rPr lang="en-US" sz="3200" dirty="0">
                <a:latin typeface="Avenir Roman" panose="02000503020000020003" pitchFamily="2" charset="0"/>
                <a:ea typeface="Avenir Black" charset="0"/>
                <a:cs typeface="Avenir Black" charset="0"/>
              </a:rPr>
              <a:t>Method</a:t>
            </a:r>
            <a:br>
              <a:rPr lang="en-US" sz="3200" b="1" dirty="0">
                <a:latin typeface="Avenir Black" charset="0"/>
                <a:ea typeface="Avenir Black" charset="0"/>
                <a:cs typeface="Avenir Black" charset="0"/>
              </a:rPr>
            </a:br>
            <a:endParaRPr lang="en-US" sz="2000" b="1" dirty="0">
              <a:latin typeface="Avenir Black" charset="0"/>
              <a:ea typeface="Avenir Black" charset="0"/>
              <a:cs typeface="Avenir Black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3DED3A9-3ACC-EF43-ADC8-FCC76622F6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9295" y="2374897"/>
            <a:ext cx="876300" cy="9398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EABACB8-074F-414F-9B32-CA2CBCA3A506}"/>
              </a:ext>
            </a:extLst>
          </p:cNvPr>
          <p:cNvCxnSpPr/>
          <p:nvPr/>
        </p:nvCxnSpPr>
        <p:spPr>
          <a:xfrm>
            <a:off x="445891" y="4779818"/>
            <a:ext cx="8768382" cy="0"/>
          </a:xfrm>
          <a:prstGeom prst="straightConnector1">
            <a:avLst/>
          </a:prstGeom>
          <a:ln w="25400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48000">
                  <a:schemeClr val="accent1">
                    <a:lumMod val="45000"/>
                    <a:lumOff val="55000"/>
                  </a:schemeClr>
                </a:gs>
                <a:gs pos="100000">
                  <a:srgbClr val="0070C0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1"/>
              <a:tileRect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16D1876E-6715-B64E-98D3-31F27CF772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806849" y="6280749"/>
            <a:ext cx="5868000" cy="365125"/>
          </a:xfrm>
        </p:spPr>
        <p:txBody>
          <a:bodyPr/>
          <a:lstStyle/>
          <a:p>
            <a:r>
              <a:rPr lang="fi-FI" dirty="0" err="1"/>
              <a:t>Finnish</a:t>
            </a:r>
            <a:r>
              <a:rPr lang="fi-FI" dirty="0"/>
              <a:t> </a:t>
            </a:r>
            <a:r>
              <a:rPr lang="fi-FI" dirty="0" err="1"/>
              <a:t>Meteorological</a:t>
            </a:r>
            <a:r>
              <a:rPr lang="fi-FI" dirty="0"/>
              <a:t> Institute | If </a:t>
            </a:r>
            <a:r>
              <a:rPr lang="fi-FI" dirty="0" err="1"/>
              <a:t>not</a:t>
            </a:r>
            <a:r>
              <a:rPr lang="fi-FI" dirty="0"/>
              <a:t> </a:t>
            </a:r>
            <a:r>
              <a:rPr lang="fi-FI" dirty="0" err="1"/>
              <a:t>otherwise</a:t>
            </a:r>
            <a:r>
              <a:rPr lang="fi-FI" dirty="0"/>
              <a:t> </a:t>
            </a:r>
            <a:r>
              <a:rPr lang="fi-FI" dirty="0" err="1"/>
              <a:t>stated</a:t>
            </a:r>
            <a:r>
              <a:rPr lang="fi-FI" dirty="0"/>
              <a:t>, </a:t>
            </a:r>
            <a:r>
              <a:rPr lang="fi-FI" dirty="0" err="1"/>
              <a:t>all</a:t>
            </a:r>
            <a:r>
              <a:rPr lang="fi-FI" dirty="0"/>
              <a:t> </a:t>
            </a:r>
            <a:r>
              <a:rPr lang="fi-FI" dirty="0" err="1"/>
              <a:t>images</a:t>
            </a:r>
            <a:r>
              <a:rPr lang="fi-FI" dirty="0"/>
              <a:t> </a:t>
            </a:r>
            <a:r>
              <a:rPr lang="fi-FI" dirty="0" err="1"/>
              <a:t>by</a:t>
            </a:r>
            <a:r>
              <a:rPr lang="fi-FI" dirty="0"/>
              <a:t> </a:t>
            </a:r>
            <a:r>
              <a:rPr lang="fi-FI" dirty="0" err="1"/>
              <a:t>author</a:t>
            </a:r>
            <a:r>
              <a:rPr lang="fi-FI" dirty="0"/>
              <a:t>, </a:t>
            </a:r>
            <a:r>
              <a:rPr lang="fi-FI" dirty="0" err="1"/>
              <a:t>licence</a:t>
            </a:r>
            <a:r>
              <a:rPr lang="fi-FI" dirty="0"/>
              <a:t> CC4BY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BD89373D-935B-2546-BD67-3B58C44DC942}"/>
              </a:ext>
            </a:extLst>
          </p:cNvPr>
          <p:cNvSpPr txBox="1">
            <a:spLocks/>
          </p:cNvSpPr>
          <p:nvPr/>
        </p:nvSpPr>
        <p:spPr>
          <a:xfrm>
            <a:off x="6677130" y="3577937"/>
            <a:ext cx="1391624" cy="1122733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tabLst/>
              <a:defRPr sz="4000" kern="1200">
                <a:solidFill>
                  <a:srgbClr val="63B9E9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latin typeface="Avenir Roman" panose="02000503020000020003" pitchFamily="2" charset="0"/>
                <a:ea typeface="Avenir Black" charset="0"/>
                <a:cs typeface="Avenir Black" charset="0"/>
              </a:rPr>
              <a:t>Results</a:t>
            </a:r>
            <a:endParaRPr lang="en-US" sz="2000" b="1" dirty="0">
              <a:latin typeface="Avenir Black" charset="0"/>
              <a:ea typeface="Avenir Black" charset="0"/>
              <a:cs typeface="Avenir Black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C9F484D-39A3-9240-9E16-65E48944C6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7808" y="2374897"/>
            <a:ext cx="1104821" cy="87294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69E2377-C7AB-BE45-8029-F2F20665BB96}"/>
              </a:ext>
            </a:extLst>
          </p:cNvPr>
          <p:cNvSpPr txBox="1"/>
          <p:nvPr/>
        </p:nvSpPr>
        <p:spPr>
          <a:xfrm>
            <a:off x="4152375" y="2539956"/>
            <a:ext cx="4844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4000" dirty="0">
                <a:solidFill>
                  <a:schemeClr val="bg2">
                    <a:lumMod val="50000"/>
                  </a:schemeClr>
                </a:solidFill>
              </a:rPr>
              <a:t>+</a:t>
            </a:r>
            <a:endParaRPr lang="fi-FI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73B9C2E-0029-C749-94BA-93D00BEC9BD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3" t="34549" r="26907" b="31642"/>
          <a:stretch/>
        </p:blipFill>
        <p:spPr>
          <a:xfrm>
            <a:off x="6677130" y="2282000"/>
            <a:ext cx="2309037" cy="965842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4F2683C3-4CFE-FF4E-973D-200AD6A85FC1}"/>
              </a:ext>
            </a:extLst>
          </p:cNvPr>
          <p:cNvSpPr txBox="1">
            <a:spLocks/>
          </p:cNvSpPr>
          <p:nvPr/>
        </p:nvSpPr>
        <p:spPr>
          <a:xfrm>
            <a:off x="2587808" y="3626039"/>
            <a:ext cx="2880240" cy="1122733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tabLst/>
              <a:defRPr sz="4000" kern="1200">
                <a:solidFill>
                  <a:srgbClr val="63B9E9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latin typeface="Avenir Roman" panose="02000503020000020003" pitchFamily="2" charset="0"/>
                <a:ea typeface="Avenir Black" charset="0"/>
                <a:cs typeface="Avenir Black" charset="0"/>
              </a:rPr>
              <a:t>NWP</a:t>
            </a:r>
            <a:br>
              <a:rPr lang="en-US" sz="3200" b="1" dirty="0">
                <a:latin typeface="Avenir Black" charset="0"/>
                <a:ea typeface="Avenir Black" charset="0"/>
                <a:cs typeface="Avenir Black" charset="0"/>
              </a:rPr>
            </a:br>
            <a:endParaRPr lang="en-US" sz="2000" b="1" dirty="0">
              <a:latin typeface="Avenir Black" charset="0"/>
              <a:ea typeface="Avenir Black" charset="0"/>
              <a:cs typeface="Avenir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64638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DEDF13E5-1AC5-B945-8AC0-216EE0C2B79E}"/>
              </a:ext>
            </a:extLst>
          </p:cNvPr>
          <p:cNvSpPr txBox="1">
            <a:spLocks/>
          </p:cNvSpPr>
          <p:nvPr/>
        </p:nvSpPr>
        <p:spPr>
          <a:xfrm>
            <a:off x="3912512" y="4811465"/>
            <a:ext cx="2880240" cy="1122733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tabLst/>
              <a:defRPr sz="4000" kern="1200">
                <a:solidFill>
                  <a:srgbClr val="63B9E9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latin typeface="Avenir Roman" panose="02000503020000020003" pitchFamily="2" charset="0"/>
                <a:ea typeface="Avenir Black" charset="0"/>
                <a:cs typeface="Avenir Black" charset="0"/>
              </a:rPr>
              <a:t>Method</a:t>
            </a:r>
            <a:br>
              <a:rPr lang="en-US" sz="3200" b="1" dirty="0">
                <a:latin typeface="Avenir Black" charset="0"/>
                <a:ea typeface="Avenir Black" charset="0"/>
                <a:cs typeface="Avenir Black" charset="0"/>
              </a:rPr>
            </a:br>
            <a:endParaRPr lang="en-US" sz="2000" b="1" dirty="0">
              <a:latin typeface="Avenir Black" charset="0"/>
              <a:ea typeface="Avenir Black" charset="0"/>
              <a:cs typeface="Avenir Black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D9C933D-5963-E24F-AF91-11CF67299F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6560" y="3673067"/>
            <a:ext cx="1104821" cy="87294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DCBB1C7-9AA9-9D46-94DB-5BD109BBC16F}"/>
              </a:ext>
            </a:extLst>
          </p:cNvPr>
          <p:cNvSpPr txBox="1"/>
          <p:nvPr/>
        </p:nvSpPr>
        <p:spPr>
          <a:xfrm>
            <a:off x="3311127" y="3838126"/>
            <a:ext cx="4844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4000" dirty="0">
                <a:solidFill>
                  <a:schemeClr val="bg2">
                    <a:lumMod val="50000"/>
                  </a:schemeClr>
                </a:solidFill>
              </a:rPr>
              <a:t>+</a:t>
            </a:r>
            <a:endParaRPr lang="fi-FI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8D1C7378-355E-EF43-9F01-F63EE1DC498F}"/>
              </a:ext>
            </a:extLst>
          </p:cNvPr>
          <p:cNvSpPr txBox="1">
            <a:spLocks/>
          </p:cNvSpPr>
          <p:nvPr/>
        </p:nvSpPr>
        <p:spPr>
          <a:xfrm>
            <a:off x="1649535" y="4811465"/>
            <a:ext cx="2880240" cy="1122733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tabLst/>
              <a:defRPr sz="4000" kern="1200">
                <a:solidFill>
                  <a:srgbClr val="63B9E9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latin typeface="Avenir Roman" panose="02000503020000020003" pitchFamily="2" charset="0"/>
                <a:ea typeface="Avenir Black" charset="0"/>
                <a:cs typeface="Avenir Black" charset="0"/>
              </a:rPr>
              <a:t>NWP</a:t>
            </a:r>
            <a:br>
              <a:rPr lang="en-US" sz="3200" b="1" dirty="0">
                <a:latin typeface="Avenir Black" charset="0"/>
                <a:ea typeface="Avenir Black" charset="0"/>
                <a:cs typeface="Avenir Black" charset="0"/>
              </a:rPr>
            </a:br>
            <a:endParaRPr lang="en-US" sz="2000" b="1" dirty="0">
              <a:latin typeface="Avenir Black" charset="0"/>
              <a:ea typeface="Avenir Black" charset="0"/>
              <a:cs typeface="Avenir Black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9D8E4325-8B29-6F41-A0DD-2D963B2918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1625" y="3654540"/>
            <a:ext cx="876300" cy="9398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2C2C4C1-CC59-7845-A4BE-00EDB982E4F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3" t="34549" r="26907" b="31642"/>
          <a:stretch/>
        </p:blipFill>
        <p:spPr>
          <a:xfrm>
            <a:off x="6058532" y="3845623"/>
            <a:ext cx="2309037" cy="965842"/>
          </a:xfrm>
          <a:prstGeom prst="rect">
            <a:avLst/>
          </a:prstGeom>
        </p:spPr>
      </p:pic>
      <p:sp>
        <p:nvSpPr>
          <p:cNvPr id="26" name="Title 1">
            <a:extLst>
              <a:ext uri="{FF2B5EF4-FFF2-40B4-BE49-F238E27FC236}">
                <a16:creationId xmlns:a16="http://schemas.microsoft.com/office/drawing/2014/main" id="{9E522971-970D-6640-9EF4-A0DA75A71533}"/>
              </a:ext>
            </a:extLst>
          </p:cNvPr>
          <p:cNvSpPr txBox="1">
            <a:spLocks/>
          </p:cNvSpPr>
          <p:nvPr/>
        </p:nvSpPr>
        <p:spPr>
          <a:xfrm>
            <a:off x="6058532" y="4811465"/>
            <a:ext cx="2880240" cy="1122733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tabLst/>
              <a:defRPr sz="4000" kern="1200">
                <a:solidFill>
                  <a:srgbClr val="63B9E9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latin typeface="Avenir Roman" panose="02000503020000020003" pitchFamily="2" charset="0"/>
                <a:ea typeface="Avenir Black" charset="0"/>
                <a:cs typeface="Avenir Black" charset="0"/>
              </a:rPr>
              <a:t>Prediction</a:t>
            </a:r>
            <a:br>
              <a:rPr lang="en-US" sz="3200" b="1" dirty="0">
                <a:latin typeface="Avenir Black" charset="0"/>
                <a:ea typeface="Avenir Black" charset="0"/>
                <a:cs typeface="Avenir Black" charset="0"/>
              </a:rPr>
            </a:br>
            <a:endParaRPr lang="en-US" sz="2000" b="1" dirty="0">
              <a:latin typeface="Avenir Black" charset="0"/>
              <a:ea typeface="Avenir Black" charset="0"/>
              <a:cs typeface="Avenir Black" charset="0"/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688DE1C-B37B-364A-BC45-2054D324DE72}"/>
              </a:ext>
            </a:extLst>
          </p:cNvPr>
          <p:cNvCxnSpPr/>
          <p:nvPr/>
        </p:nvCxnSpPr>
        <p:spPr>
          <a:xfrm>
            <a:off x="459746" y="5680364"/>
            <a:ext cx="8768382" cy="0"/>
          </a:xfrm>
          <a:prstGeom prst="straightConnector1">
            <a:avLst/>
          </a:prstGeom>
          <a:ln w="25400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48000">
                  <a:schemeClr val="accent1">
                    <a:lumMod val="45000"/>
                    <a:lumOff val="55000"/>
                  </a:schemeClr>
                </a:gs>
                <a:gs pos="100000">
                  <a:srgbClr val="0070C0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1"/>
              <a:tileRect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Footer Placeholder 4">
            <a:extLst>
              <a:ext uri="{FF2B5EF4-FFF2-40B4-BE49-F238E27FC236}">
                <a16:creationId xmlns:a16="http://schemas.microsoft.com/office/drawing/2014/main" id="{31D75104-E431-9749-B333-F12D2F1237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806849" y="6280749"/>
            <a:ext cx="5868000" cy="365125"/>
          </a:xfrm>
        </p:spPr>
        <p:txBody>
          <a:bodyPr/>
          <a:lstStyle/>
          <a:p>
            <a:r>
              <a:rPr lang="fi-FI" dirty="0" err="1"/>
              <a:t>Finnish</a:t>
            </a:r>
            <a:r>
              <a:rPr lang="fi-FI" dirty="0"/>
              <a:t> </a:t>
            </a:r>
            <a:r>
              <a:rPr lang="fi-FI" dirty="0" err="1"/>
              <a:t>Meteorological</a:t>
            </a:r>
            <a:r>
              <a:rPr lang="fi-FI" dirty="0"/>
              <a:t> Institute | If </a:t>
            </a:r>
            <a:r>
              <a:rPr lang="fi-FI" dirty="0" err="1"/>
              <a:t>not</a:t>
            </a:r>
            <a:r>
              <a:rPr lang="fi-FI" dirty="0"/>
              <a:t> </a:t>
            </a:r>
            <a:r>
              <a:rPr lang="fi-FI" dirty="0" err="1"/>
              <a:t>otherwise</a:t>
            </a:r>
            <a:r>
              <a:rPr lang="fi-FI" dirty="0"/>
              <a:t> </a:t>
            </a:r>
            <a:r>
              <a:rPr lang="fi-FI" dirty="0" err="1"/>
              <a:t>stated</a:t>
            </a:r>
            <a:r>
              <a:rPr lang="fi-FI" dirty="0"/>
              <a:t>, </a:t>
            </a:r>
            <a:r>
              <a:rPr lang="fi-FI" dirty="0" err="1"/>
              <a:t>all</a:t>
            </a:r>
            <a:r>
              <a:rPr lang="fi-FI" dirty="0"/>
              <a:t> </a:t>
            </a:r>
            <a:r>
              <a:rPr lang="fi-FI" dirty="0" err="1"/>
              <a:t>images</a:t>
            </a:r>
            <a:r>
              <a:rPr lang="fi-FI" dirty="0"/>
              <a:t> </a:t>
            </a:r>
            <a:r>
              <a:rPr lang="fi-FI" dirty="0" err="1"/>
              <a:t>by</a:t>
            </a:r>
            <a:r>
              <a:rPr lang="fi-FI" dirty="0"/>
              <a:t> </a:t>
            </a:r>
            <a:r>
              <a:rPr lang="fi-FI" dirty="0" err="1"/>
              <a:t>author</a:t>
            </a:r>
            <a:r>
              <a:rPr lang="fi-FI" dirty="0"/>
              <a:t>, </a:t>
            </a:r>
            <a:r>
              <a:rPr lang="fi-FI" dirty="0" err="1"/>
              <a:t>licence</a:t>
            </a:r>
            <a:r>
              <a:rPr lang="fi-FI" dirty="0"/>
              <a:t> CC4BY</a:t>
            </a:r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CEE2F921-00A7-2F4A-ABBC-4BE765C47695}"/>
              </a:ext>
            </a:extLst>
          </p:cNvPr>
          <p:cNvSpPr txBox="1">
            <a:spLocks/>
          </p:cNvSpPr>
          <p:nvPr/>
        </p:nvSpPr>
        <p:spPr>
          <a:xfrm>
            <a:off x="652489" y="2180777"/>
            <a:ext cx="2523250" cy="1325563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tabLst/>
              <a:defRPr sz="4000" kern="1200">
                <a:solidFill>
                  <a:srgbClr val="63B9E9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latin typeface="Avenir Roman" panose="02000503020000020003" pitchFamily="2" charset="0"/>
                <a:ea typeface="Avenir Black" charset="0"/>
                <a:cs typeface="Avenir Black" charset="0"/>
              </a:rPr>
              <a:t>Label </a:t>
            </a:r>
            <a:br>
              <a:rPr lang="en-US" sz="3200" dirty="0">
                <a:latin typeface="Avenir Roman" panose="02000503020000020003" pitchFamily="2" charset="0"/>
                <a:ea typeface="Avenir Black" charset="0"/>
                <a:cs typeface="Avenir Black" charset="0"/>
              </a:rPr>
            </a:br>
            <a:r>
              <a:rPr lang="en-US" sz="3200" dirty="0">
                <a:latin typeface="Avenir Roman" panose="02000503020000020003" pitchFamily="2" charset="0"/>
                <a:ea typeface="Avenir Black" charset="0"/>
                <a:cs typeface="Avenir Black" charset="0"/>
              </a:rPr>
              <a:t>data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F2EB44BB-71F1-9B4F-BF04-E1D6464CB3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746" y="920891"/>
            <a:ext cx="1581368" cy="744173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814E7845-BFBF-194E-912A-87AC4744FDE7}"/>
              </a:ext>
            </a:extLst>
          </p:cNvPr>
          <p:cNvSpPr txBox="1"/>
          <p:nvPr/>
        </p:nvSpPr>
        <p:spPr>
          <a:xfrm>
            <a:off x="2262586" y="1014249"/>
            <a:ext cx="4844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4000" dirty="0">
                <a:solidFill>
                  <a:schemeClr val="bg2">
                    <a:lumMod val="50000"/>
                  </a:schemeClr>
                </a:solidFill>
              </a:rPr>
              <a:t>+</a:t>
            </a:r>
            <a:endParaRPr lang="fi-FI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4C0A21C0-0E54-7647-B86D-87EAD71D96D3}"/>
              </a:ext>
            </a:extLst>
          </p:cNvPr>
          <p:cNvSpPr txBox="1">
            <a:spLocks/>
          </p:cNvSpPr>
          <p:nvPr/>
        </p:nvSpPr>
        <p:spPr>
          <a:xfrm>
            <a:off x="3016255" y="2180777"/>
            <a:ext cx="2523250" cy="1325563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tabLst/>
              <a:defRPr sz="4000" kern="1200">
                <a:solidFill>
                  <a:srgbClr val="63B9E9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latin typeface="Avenir Roman" panose="02000503020000020003" pitchFamily="2" charset="0"/>
                <a:ea typeface="Avenir Black" charset="0"/>
                <a:cs typeface="Avenir Black" charset="0"/>
              </a:rPr>
              <a:t>Feature</a:t>
            </a:r>
            <a:br>
              <a:rPr lang="en-US" sz="3200" dirty="0">
                <a:latin typeface="Avenir Roman" panose="02000503020000020003" pitchFamily="2" charset="0"/>
                <a:ea typeface="Avenir Black" charset="0"/>
                <a:cs typeface="Avenir Black" charset="0"/>
              </a:rPr>
            </a:br>
            <a:r>
              <a:rPr lang="en-US" sz="3200" dirty="0">
                <a:latin typeface="Avenir Roman" panose="02000503020000020003" pitchFamily="2" charset="0"/>
                <a:ea typeface="Avenir Black" charset="0"/>
                <a:cs typeface="Avenir Black" charset="0"/>
              </a:rPr>
              <a:t>data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E92EF0E3-7E76-BD49-B8D3-7290518F489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6193" y="816727"/>
            <a:ext cx="1413582" cy="952500"/>
          </a:xfrm>
          <a:prstGeom prst="rect">
            <a:avLst/>
          </a:prstGeom>
        </p:spPr>
      </p:pic>
      <p:sp>
        <p:nvSpPr>
          <p:cNvPr id="37" name="Title 1">
            <a:extLst>
              <a:ext uri="{FF2B5EF4-FFF2-40B4-BE49-F238E27FC236}">
                <a16:creationId xmlns:a16="http://schemas.microsoft.com/office/drawing/2014/main" id="{48F13734-F381-4545-8E70-2C200F0716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3031" y="2180777"/>
            <a:ext cx="1391624" cy="1122733"/>
          </a:xfrm>
        </p:spPr>
        <p:txBody>
          <a:bodyPr>
            <a:normAutofit fontScale="90000"/>
          </a:bodyPr>
          <a:lstStyle/>
          <a:p>
            <a:r>
              <a:rPr lang="en-US" sz="3200" dirty="0">
                <a:latin typeface="Avenir Roman" panose="02000503020000020003" pitchFamily="2" charset="0"/>
                <a:ea typeface="Avenir Black" charset="0"/>
                <a:cs typeface="Avenir Black" charset="0"/>
              </a:rPr>
              <a:t>Method</a:t>
            </a:r>
            <a:br>
              <a:rPr lang="en-US" sz="3200" b="1" dirty="0">
                <a:latin typeface="Avenir Black" charset="0"/>
                <a:ea typeface="Avenir Black" charset="0"/>
                <a:cs typeface="Avenir Black" charset="0"/>
              </a:rPr>
            </a:br>
            <a:endParaRPr lang="en-US" sz="2000" b="1" dirty="0">
              <a:latin typeface="Avenir Black" charset="0"/>
              <a:ea typeface="Avenir Black" charset="0"/>
              <a:cs typeface="Avenir Black" charset="0"/>
            </a:endParaRP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7D7F46D8-F968-1542-BE78-31E646FAA76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4655" y="1129892"/>
            <a:ext cx="2813473" cy="476599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2316C41B-38F3-CB4F-8FAB-BE362CBD4C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3150" y="977737"/>
            <a:ext cx="876300" cy="939800"/>
          </a:xfrm>
          <a:prstGeom prst="rect">
            <a:avLst/>
          </a:prstGeom>
        </p:spPr>
      </p:pic>
      <p:sp>
        <p:nvSpPr>
          <p:cNvPr id="40" name="Title 1">
            <a:extLst>
              <a:ext uri="{FF2B5EF4-FFF2-40B4-BE49-F238E27FC236}">
                <a16:creationId xmlns:a16="http://schemas.microsoft.com/office/drawing/2014/main" id="{8F846C8E-AAC3-7B4C-BEF9-1FC08C420142}"/>
              </a:ext>
            </a:extLst>
          </p:cNvPr>
          <p:cNvSpPr txBox="1">
            <a:spLocks/>
          </p:cNvSpPr>
          <p:nvPr/>
        </p:nvSpPr>
        <p:spPr>
          <a:xfrm>
            <a:off x="6690985" y="2180777"/>
            <a:ext cx="1391624" cy="1122733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tabLst/>
              <a:defRPr sz="4000" kern="1200">
                <a:solidFill>
                  <a:srgbClr val="63B9E9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latin typeface="Avenir Roman" panose="02000503020000020003" pitchFamily="2" charset="0"/>
                <a:ea typeface="Avenir Black" charset="0"/>
                <a:cs typeface="Avenir Black" charset="0"/>
              </a:rPr>
              <a:t>Results</a:t>
            </a:r>
            <a:endParaRPr lang="en-US" sz="2000" b="1" dirty="0">
              <a:latin typeface="Avenir Black" charset="0"/>
              <a:ea typeface="Avenir Black" charset="0"/>
              <a:cs typeface="Avenir Black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25457C7-61A2-1A4B-8630-4BA71ECD9C96}"/>
              </a:ext>
            </a:extLst>
          </p:cNvPr>
          <p:cNvSpPr/>
          <p:nvPr/>
        </p:nvSpPr>
        <p:spPr>
          <a:xfrm>
            <a:off x="41564" y="611517"/>
            <a:ext cx="9712036" cy="2622485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722142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6D1429A-7424-D546-96C9-6E963084CCC1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761" y="1701800"/>
            <a:ext cx="2364969" cy="474345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D28DA7C-88E8-5A42-8697-1103CFE98F9B}"/>
              </a:ext>
            </a:extLst>
          </p:cNvPr>
          <p:cNvSpPr txBox="1"/>
          <p:nvPr/>
        </p:nvSpPr>
        <p:spPr>
          <a:xfrm>
            <a:off x="7231818" y="2284384"/>
            <a:ext cx="2230098" cy="2695546"/>
          </a:xfrm>
          <a:prstGeom prst="rect">
            <a:avLst/>
          </a:prstGeom>
          <a:solidFill>
            <a:schemeClr val="bg1"/>
          </a:solidFill>
          <a:ln>
            <a:noFill/>
            <a:prstDash val="dash"/>
          </a:ln>
        </p:spPr>
        <p:txBody>
          <a:bodyPr wrap="non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fi-FI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Data </a:t>
            </a:r>
            <a:r>
              <a:rPr lang="fi-FI" dirty="0" err="1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from</a:t>
            </a:r>
            <a:r>
              <a:rPr lang="fi-FI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br>
              <a:rPr lang="fi-FI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</a:br>
            <a:r>
              <a:rPr lang="fi-FI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2010 – 2018</a:t>
            </a:r>
            <a:br>
              <a:rPr lang="fi-FI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</a:br>
            <a:r>
              <a:rPr lang="fi-FI" sz="800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fi-FI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514 </a:t>
            </a:r>
            <a:r>
              <a:rPr lang="fi-FI" dirty="0" err="1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stations</a:t>
            </a:r>
            <a:endParaRPr lang="fi-FI" dirty="0">
              <a:solidFill>
                <a:schemeClr val="bg2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>
              <a:lnSpc>
                <a:spcPct val="130000"/>
              </a:lnSpc>
            </a:pPr>
            <a:r>
              <a:rPr lang="fi-FI" sz="800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fi-FI" dirty="0">
                <a:solidFill>
                  <a:schemeClr val="bg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27 132 093</a:t>
            </a:r>
            <a:r>
              <a:rPr lang="fi-FI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fi-FI" dirty="0" err="1">
                <a:solidFill>
                  <a:schemeClr val="bg2">
                    <a:lumMod val="50000"/>
                  </a:schemeClr>
                </a:solidFill>
              </a:rPr>
              <a:t>rows</a:t>
            </a:r>
            <a:br>
              <a:rPr lang="fi-FI" dirty="0">
                <a:solidFill>
                  <a:schemeClr val="bg2">
                    <a:lumMod val="50000"/>
                  </a:schemeClr>
                </a:solidFill>
              </a:rPr>
            </a:br>
            <a:r>
              <a:rPr lang="fi-FI" sz="800" dirty="0">
                <a:solidFill>
                  <a:schemeClr val="bg2">
                    <a:lumMod val="50000"/>
                  </a:schemeClr>
                </a:solidFill>
              </a:rPr>
              <a:t> 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fi-FI" dirty="0" err="1">
                <a:solidFill>
                  <a:schemeClr val="bg2">
                    <a:lumMod val="50000"/>
                  </a:schemeClr>
                </a:solidFill>
              </a:rPr>
              <a:t>Only</a:t>
            </a:r>
            <a:r>
              <a:rPr lang="fi-FI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fi-FI" dirty="0" err="1">
                <a:solidFill>
                  <a:schemeClr val="bg2">
                    <a:lumMod val="50000"/>
                  </a:schemeClr>
                </a:solidFill>
              </a:rPr>
              <a:t>passenger</a:t>
            </a:r>
            <a:r>
              <a:rPr lang="fi-FI" dirty="0">
                <a:solidFill>
                  <a:schemeClr val="bg2">
                    <a:lumMod val="50000"/>
                  </a:schemeClr>
                </a:solidFill>
              </a:rPr>
              <a:t> </a:t>
            </a:r>
            <a:br>
              <a:rPr lang="fi-FI" dirty="0">
                <a:solidFill>
                  <a:schemeClr val="bg2">
                    <a:lumMod val="50000"/>
                  </a:schemeClr>
                </a:solidFill>
              </a:rPr>
            </a:br>
            <a:r>
              <a:rPr lang="fi-FI" dirty="0" err="1">
                <a:solidFill>
                  <a:schemeClr val="bg2">
                    <a:lumMod val="50000"/>
                  </a:schemeClr>
                </a:solidFill>
              </a:rPr>
              <a:t>trains</a:t>
            </a:r>
            <a:r>
              <a:rPr lang="fi-FI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fi-FI" dirty="0" err="1">
                <a:solidFill>
                  <a:schemeClr val="bg2">
                    <a:lumMod val="50000"/>
                  </a:schemeClr>
                </a:solidFill>
              </a:rPr>
              <a:t>considered</a:t>
            </a:r>
            <a:endParaRPr lang="fi-FI" dirty="0">
              <a:solidFill>
                <a:schemeClr val="bg2">
                  <a:lumMod val="50000"/>
                </a:schemeClr>
              </a:solidFill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DF9257E1-4479-5045-BF38-4F3A2F8F393D}"/>
              </a:ext>
            </a:extLst>
          </p:cNvPr>
          <p:cNvGrpSpPr/>
          <p:nvPr/>
        </p:nvGrpSpPr>
        <p:grpSpPr>
          <a:xfrm>
            <a:off x="3361968" y="1600199"/>
            <a:ext cx="3191703" cy="4685363"/>
            <a:chOff x="3361968" y="1287179"/>
            <a:chExt cx="3404935" cy="4998384"/>
          </a:xfrm>
        </p:grpSpPr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60422472-D512-5D41-9878-972D9B83B9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981" b="-1"/>
            <a:stretch/>
          </p:blipFill>
          <p:spPr>
            <a:xfrm>
              <a:off x="3361968" y="1287179"/>
              <a:ext cx="2909840" cy="4998384"/>
            </a:xfrm>
            <a:prstGeom prst="rect">
              <a:avLst/>
            </a:prstGeom>
          </p:spPr>
        </p:pic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122437EF-DB65-374E-BD33-7421D33A3842}"/>
                </a:ext>
              </a:extLst>
            </p:cNvPr>
            <p:cNvCxnSpPr>
              <a:cxnSpLocks/>
              <a:stCxn id="26" idx="7"/>
              <a:endCxn id="40" idx="4"/>
            </p:cNvCxnSpPr>
            <p:nvPr/>
          </p:nvCxnSpPr>
          <p:spPr>
            <a:xfrm flipV="1">
              <a:off x="4757836" y="4848273"/>
              <a:ext cx="235160" cy="9888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D5894EBF-4B3A-F648-8E7D-3FDA2E8082F5}"/>
                </a:ext>
              </a:extLst>
            </p:cNvPr>
            <p:cNvCxnSpPr>
              <a:cxnSpLocks/>
              <a:stCxn id="40" idx="0"/>
              <a:endCxn id="42" idx="4"/>
            </p:cNvCxnSpPr>
            <p:nvPr/>
          </p:nvCxnSpPr>
          <p:spPr>
            <a:xfrm flipH="1" flipV="1">
              <a:off x="4934608" y="3716083"/>
              <a:ext cx="58388" cy="102617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BEB0D7F1-126E-014B-B652-E756B004767D}"/>
                </a:ext>
              </a:extLst>
            </p:cNvPr>
            <p:cNvCxnSpPr>
              <a:cxnSpLocks/>
              <a:stCxn id="42" idx="7"/>
              <a:endCxn id="43" idx="3"/>
            </p:cNvCxnSpPr>
            <p:nvPr/>
          </p:nvCxnSpPr>
          <p:spPr>
            <a:xfrm flipV="1">
              <a:off x="4972090" y="2853844"/>
              <a:ext cx="236899" cy="76269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8182E8AA-BE80-0E41-925A-D1A3AD1A2845}"/>
                </a:ext>
              </a:extLst>
            </p:cNvPr>
            <p:cNvSpPr/>
            <p:nvPr/>
          </p:nvSpPr>
          <p:spPr>
            <a:xfrm>
              <a:off x="4667345" y="5821570"/>
              <a:ext cx="106017" cy="10601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i-FI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46B0A39-997F-1C4D-B66F-90494701AA80}"/>
                </a:ext>
              </a:extLst>
            </p:cNvPr>
            <p:cNvSpPr txBox="1"/>
            <p:nvPr/>
          </p:nvSpPr>
          <p:spPr>
            <a:xfrm>
              <a:off x="4909001" y="5611131"/>
              <a:ext cx="149912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fi-FI" dirty="0" err="1">
                  <a:solidFill>
                    <a:schemeClr val="bg2">
                      <a:lumMod val="50000"/>
                    </a:schemeClr>
                  </a:solidFill>
                </a:rPr>
                <a:t>Start</a:t>
              </a:r>
              <a:r>
                <a:rPr lang="fi-FI" dirty="0">
                  <a:solidFill>
                    <a:schemeClr val="bg2">
                      <a:lumMod val="50000"/>
                    </a:schemeClr>
                  </a:solidFill>
                </a:rPr>
                <a:t>: +0 min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1577294-4246-3E4F-93ED-CB4018C227DE}"/>
                </a:ext>
              </a:extLst>
            </p:cNvPr>
            <p:cNvSpPr txBox="1"/>
            <p:nvPr/>
          </p:nvSpPr>
          <p:spPr>
            <a:xfrm>
              <a:off x="5083487" y="4610598"/>
              <a:ext cx="1576072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fi-FI" dirty="0" err="1">
                  <a:solidFill>
                    <a:schemeClr val="bg2">
                      <a:lumMod val="50000"/>
                    </a:schemeClr>
                  </a:solidFill>
                </a:rPr>
                <a:t>Mid</a:t>
              </a:r>
              <a:r>
                <a:rPr lang="fi-FI" dirty="0">
                  <a:solidFill>
                    <a:schemeClr val="bg2">
                      <a:lumMod val="50000"/>
                    </a:schemeClr>
                  </a:solidFill>
                </a:rPr>
                <a:t> 1: +0 min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61B4A39-643F-7F48-A4C0-7D1D39F25701}"/>
                </a:ext>
              </a:extLst>
            </p:cNvPr>
            <p:cNvSpPr txBox="1"/>
            <p:nvPr/>
          </p:nvSpPr>
          <p:spPr>
            <a:xfrm>
              <a:off x="5062590" y="3473655"/>
              <a:ext cx="1704313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fi-FI" dirty="0" err="1">
                  <a:solidFill>
                    <a:schemeClr val="bg2">
                      <a:lumMod val="50000"/>
                    </a:schemeClr>
                  </a:solidFill>
                </a:rPr>
                <a:t>Mid</a:t>
              </a:r>
              <a:r>
                <a:rPr lang="fi-FI" dirty="0">
                  <a:solidFill>
                    <a:schemeClr val="bg2">
                      <a:lumMod val="50000"/>
                    </a:schemeClr>
                  </a:solidFill>
                </a:rPr>
                <a:t> 2: +12 min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62CD89CD-0DC4-3943-8F96-FFCB99378A7E}"/>
                </a:ext>
              </a:extLst>
            </p:cNvPr>
            <p:cNvSpPr/>
            <p:nvPr/>
          </p:nvSpPr>
          <p:spPr>
            <a:xfrm>
              <a:off x="4939987" y="4742256"/>
              <a:ext cx="106017" cy="10601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i-FI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AF786391-E716-6740-8F87-2D94A0060D6C}"/>
                </a:ext>
              </a:extLst>
            </p:cNvPr>
            <p:cNvSpPr/>
            <p:nvPr/>
          </p:nvSpPr>
          <p:spPr>
            <a:xfrm>
              <a:off x="4881599" y="3599464"/>
              <a:ext cx="106017" cy="1166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i-FI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716534E6-862E-D549-A188-5599BFD7D32E}"/>
                </a:ext>
              </a:extLst>
            </p:cNvPr>
            <p:cNvSpPr/>
            <p:nvPr/>
          </p:nvSpPr>
          <p:spPr>
            <a:xfrm>
              <a:off x="5193463" y="2754303"/>
              <a:ext cx="106017" cy="1166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i-FI"/>
            </a:p>
          </p:txBody>
        </p:sp>
      </p:grp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9F2C385A-9E79-6F42-AAC6-33B734DB6391}"/>
              </a:ext>
            </a:extLst>
          </p:cNvPr>
          <p:cNvCxnSpPr/>
          <p:nvPr/>
        </p:nvCxnSpPr>
        <p:spPr>
          <a:xfrm>
            <a:off x="6819900" y="0"/>
            <a:ext cx="0" cy="6858000"/>
          </a:xfrm>
          <a:prstGeom prst="line">
            <a:avLst/>
          </a:prstGeom>
          <a:ln w="38100">
            <a:solidFill>
              <a:schemeClr val="accent1"/>
            </a:solidFill>
          </a:ln>
          <a:effectLst>
            <a:outerShdw blurRad="50800" dist="50800" dir="8040000" algn="tr" rotWithShape="0">
              <a:prstClr val="black">
                <a:alpha val="26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1A1E23D7-9D72-534C-99B7-5081AFD711EC}"/>
              </a:ext>
            </a:extLst>
          </p:cNvPr>
          <p:cNvSpPr txBox="1"/>
          <p:nvPr/>
        </p:nvSpPr>
        <p:spPr>
          <a:xfrm>
            <a:off x="5314979" y="2845437"/>
            <a:ext cx="142218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i-FI" dirty="0" err="1">
                <a:solidFill>
                  <a:schemeClr val="bg2">
                    <a:lumMod val="50000"/>
                  </a:schemeClr>
                </a:solidFill>
              </a:rPr>
              <a:t>End</a:t>
            </a:r>
            <a:r>
              <a:rPr lang="fi-FI" dirty="0">
                <a:solidFill>
                  <a:schemeClr val="bg2">
                    <a:lumMod val="50000"/>
                  </a:schemeClr>
                </a:solidFill>
              </a:rPr>
              <a:t>: +6 min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723DF8C-3528-E340-ACAB-706104361360}"/>
              </a:ext>
            </a:extLst>
          </p:cNvPr>
          <p:cNvSpPr txBox="1"/>
          <p:nvPr/>
        </p:nvSpPr>
        <p:spPr>
          <a:xfrm>
            <a:off x="3079750" y="6318385"/>
            <a:ext cx="261962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600" dirty="0"/>
              <a:t>Image: Roope Tervo 2018, </a:t>
            </a:r>
            <a:r>
              <a:rPr lang="fi-FI" sz="600" dirty="0" err="1"/>
              <a:t>license</a:t>
            </a:r>
            <a:r>
              <a:rPr lang="fi-FI" sz="600" dirty="0"/>
              <a:t> CC4, Data Maanmittauslaitos (CC4)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6C4BAF3-1988-0340-BFB4-BC16B93C7207}"/>
              </a:ext>
            </a:extLst>
          </p:cNvPr>
          <p:cNvSpPr txBox="1"/>
          <p:nvPr/>
        </p:nvSpPr>
        <p:spPr>
          <a:xfrm>
            <a:off x="475341" y="6285562"/>
            <a:ext cx="251383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600" dirty="0"/>
              <a:t>Image: Roope Tervo 2018, </a:t>
            </a:r>
            <a:r>
              <a:rPr lang="fi-FI" sz="600" dirty="0" err="1"/>
              <a:t>license</a:t>
            </a:r>
            <a:r>
              <a:rPr lang="fi-FI" sz="600" dirty="0"/>
              <a:t> CC4, Data Liikennevirasto (CC4)</a:t>
            </a:r>
          </a:p>
        </p:txBody>
      </p:sp>
      <p:sp>
        <p:nvSpPr>
          <p:cNvPr id="61" name="Title 1">
            <a:extLst>
              <a:ext uri="{FF2B5EF4-FFF2-40B4-BE49-F238E27FC236}">
                <a16:creationId xmlns:a16="http://schemas.microsoft.com/office/drawing/2014/main" id="{014DECE5-F337-994D-B48E-F026361C67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764" y="693273"/>
            <a:ext cx="6177399" cy="1325563"/>
          </a:xfrm>
        </p:spPr>
        <p:txBody>
          <a:bodyPr>
            <a:noAutofit/>
          </a:bodyPr>
          <a:lstStyle/>
          <a:p>
            <a:r>
              <a:rPr lang="en-US" sz="2800" dirty="0">
                <a:latin typeface="Avenir Roman" panose="02000503020000020003" pitchFamily="2" charset="0"/>
              </a:rPr>
              <a:t>Label data consists of trains delayed </a:t>
            </a:r>
            <a:br>
              <a:rPr lang="en-US" sz="2800" dirty="0">
                <a:latin typeface="Avenir Roman" panose="02000503020000020003" pitchFamily="2" charset="0"/>
              </a:rPr>
            </a:br>
            <a:r>
              <a:rPr lang="en-US" sz="2800" dirty="0">
                <a:latin typeface="Avenir Roman" panose="02000503020000020003" pitchFamily="2" charset="0"/>
              </a:rPr>
              <a:t>between stations</a:t>
            </a:r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9FEC5097-8DA1-784B-8650-9B1CC3D0CA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0417" y="1356054"/>
            <a:ext cx="1581368" cy="744173"/>
          </a:xfrm>
          <a:prstGeom prst="rect">
            <a:avLst/>
          </a:prstGeom>
        </p:spPr>
      </p:pic>
      <p:sp>
        <p:nvSpPr>
          <p:cNvPr id="63" name="Footer Placeholder 4">
            <a:extLst>
              <a:ext uri="{FF2B5EF4-FFF2-40B4-BE49-F238E27FC236}">
                <a16:creationId xmlns:a16="http://schemas.microsoft.com/office/drawing/2014/main" id="{9D8E826D-E4C1-D040-BDED-F25A83ACFA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12000" y="6444000"/>
            <a:ext cx="5868000" cy="365125"/>
          </a:xfrm>
        </p:spPr>
        <p:txBody>
          <a:bodyPr/>
          <a:lstStyle/>
          <a:p>
            <a:r>
              <a:rPr lang="fi-FI" dirty="0" err="1"/>
              <a:t>Finnish</a:t>
            </a:r>
            <a:r>
              <a:rPr lang="fi-FI" dirty="0"/>
              <a:t> </a:t>
            </a:r>
            <a:r>
              <a:rPr lang="fi-FI" dirty="0" err="1"/>
              <a:t>Meteorological</a:t>
            </a:r>
            <a:r>
              <a:rPr lang="fi-FI" dirty="0"/>
              <a:t> Institute | If </a:t>
            </a:r>
            <a:r>
              <a:rPr lang="fi-FI" dirty="0" err="1"/>
              <a:t>not</a:t>
            </a:r>
            <a:r>
              <a:rPr lang="fi-FI" dirty="0"/>
              <a:t> </a:t>
            </a:r>
            <a:r>
              <a:rPr lang="fi-FI" dirty="0" err="1"/>
              <a:t>otherwise</a:t>
            </a:r>
            <a:r>
              <a:rPr lang="fi-FI" dirty="0"/>
              <a:t> </a:t>
            </a:r>
            <a:r>
              <a:rPr lang="fi-FI" dirty="0" err="1"/>
              <a:t>stated</a:t>
            </a:r>
            <a:r>
              <a:rPr lang="fi-FI" dirty="0"/>
              <a:t>, </a:t>
            </a:r>
            <a:r>
              <a:rPr lang="fi-FI" dirty="0" err="1"/>
              <a:t>all</a:t>
            </a:r>
            <a:r>
              <a:rPr lang="fi-FI" dirty="0"/>
              <a:t> </a:t>
            </a:r>
            <a:r>
              <a:rPr lang="fi-FI" dirty="0" err="1"/>
              <a:t>images</a:t>
            </a:r>
            <a:r>
              <a:rPr lang="fi-FI" dirty="0"/>
              <a:t> </a:t>
            </a:r>
            <a:r>
              <a:rPr lang="fi-FI" dirty="0" err="1"/>
              <a:t>by</a:t>
            </a:r>
            <a:r>
              <a:rPr lang="fi-FI" dirty="0"/>
              <a:t> </a:t>
            </a:r>
            <a:r>
              <a:rPr lang="fi-FI" dirty="0" err="1"/>
              <a:t>author</a:t>
            </a:r>
            <a:r>
              <a:rPr lang="fi-FI" dirty="0"/>
              <a:t>, </a:t>
            </a:r>
            <a:r>
              <a:rPr lang="fi-FI" dirty="0" err="1"/>
              <a:t>licence</a:t>
            </a:r>
            <a:r>
              <a:rPr lang="fi-FI" dirty="0"/>
              <a:t> CC4BY</a:t>
            </a:r>
          </a:p>
        </p:txBody>
      </p:sp>
    </p:spTree>
    <p:extLst>
      <p:ext uri="{BB962C8B-B14F-4D97-AF65-F5344CB8AC3E}">
        <p14:creationId xmlns:p14="http://schemas.microsoft.com/office/powerpoint/2010/main" val="15382344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Finnish Meteorological Institute | If not otherwise stated, all images by author, licence CC4BY</a:t>
            </a:r>
            <a:endParaRPr lang="fi-FI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A65AA06-62DE-3044-9091-E1917D8A32E9}"/>
              </a:ext>
            </a:extLst>
          </p:cNvPr>
          <p:cNvCxnSpPr/>
          <p:nvPr/>
        </p:nvCxnSpPr>
        <p:spPr>
          <a:xfrm>
            <a:off x="6819900" y="0"/>
            <a:ext cx="0" cy="6858000"/>
          </a:xfrm>
          <a:prstGeom prst="line">
            <a:avLst/>
          </a:prstGeom>
          <a:ln w="38100">
            <a:solidFill>
              <a:schemeClr val="accent1"/>
            </a:solidFill>
          </a:ln>
          <a:effectLst>
            <a:outerShdw blurRad="50800" dist="50800" dir="8040000" algn="tr" rotWithShape="0">
              <a:prstClr val="black">
                <a:alpha val="26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>
            <a:extLst>
              <a:ext uri="{FF2B5EF4-FFF2-40B4-BE49-F238E27FC236}">
                <a16:creationId xmlns:a16="http://schemas.microsoft.com/office/drawing/2014/main" id="{2C090380-E569-FC4D-B91F-D03EE381BB4F}"/>
              </a:ext>
            </a:extLst>
          </p:cNvPr>
          <p:cNvSpPr txBox="1">
            <a:spLocks/>
          </p:cNvSpPr>
          <p:nvPr/>
        </p:nvSpPr>
        <p:spPr>
          <a:xfrm>
            <a:off x="7376400" y="2147783"/>
            <a:ext cx="2523250" cy="1325563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tabLst/>
              <a:defRPr sz="4000" kern="1200">
                <a:solidFill>
                  <a:srgbClr val="63B9E9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Avenir Roman" panose="02000503020000020003" pitchFamily="2" charset="0"/>
                <a:ea typeface="Avenir Black" charset="0"/>
                <a:cs typeface="Avenir Black" charset="0"/>
              </a:rPr>
              <a:t>Label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FC12CD-AC04-F64D-A057-D00056195F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6891" y="3056913"/>
            <a:ext cx="1581368" cy="74417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88551DE-B32D-A846-A6FB-18E6D53D88D4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032" y="1200149"/>
            <a:ext cx="2222500" cy="44577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87ACC64-4B87-4F4F-8936-78820A668A23}"/>
              </a:ext>
            </a:extLst>
          </p:cNvPr>
          <p:cNvSpPr txBox="1"/>
          <p:nvPr/>
        </p:nvSpPr>
        <p:spPr>
          <a:xfrm>
            <a:off x="3590373" y="1997838"/>
            <a:ext cx="3030018" cy="2610138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i-FI" b="1" dirty="0">
                <a:solidFill>
                  <a:schemeClr val="bg2">
                    <a:lumMod val="50000"/>
                  </a:schemeClr>
                </a:solidFill>
              </a:rPr>
              <a:t>514 </a:t>
            </a:r>
            <a:r>
              <a:rPr lang="fi-FI" b="1" dirty="0" err="1">
                <a:solidFill>
                  <a:schemeClr val="bg2">
                    <a:lumMod val="50000"/>
                  </a:schemeClr>
                </a:solidFill>
              </a:rPr>
              <a:t>stations</a:t>
            </a:r>
            <a:endParaRPr lang="fi-FI" b="1" dirty="0">
              <a:solidFill>
                <a:schemeClr val="bg2">
                  <a:lumMod val="50000"/>
                </a:schemeClr>
              </a:solidFill>
            </a:endParaRPr>
          </a:p>
          <a:p>
            <a:endParaRPr lang="fi-FI" b="1" dirty="0">
              <a:solidFill>
                <a:schemeClr val="bg2">
                  <a:lumMod val="50000"/>
                </a:schemeClr>
              </a:solidFill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i-FI" dirty="0">
                <a:solidFill>
                  <a:schemeClr val="bg2">
                    <a:lumMod val="50000"/>
                  </a:schemeClr>
                </a:solidFill>
              </a:rPr>
              <a:t>~10 </a:t>
            </a:r>
            <a:r>
              <a:rPr lang="fi-FI" dirty="0" err="1">
                <a:solidFill>
                  <a:schemeClr val="bg2">
                    <a:lumMod val="50000"/>
                  </a:schemeClr>
                </a:solidFill>
              </a:rPr>
              <a:t>trains</a:t>
            </a:r>
            <a:r>
              <a:rPr lang="fi-FI" dirty="0">
                <a:solidFill>
                  <a:schemeClr val="bg2">
                    <a:lumMod val="50000"/>
                  </a:schemeClr>
                </a:solidFill>
              </a:rPr>
              <a:t> per </a:t>
            </a:r>
            <a:r>
              <a:rPr lang="fi-FI" dirty="0" err="1">
                <a:solidFill>
                  <a:schemeClr val="bg2">
                    <a:lumMod val="50000"/>
                  </a:schemeClr>
                </a:solidFill>
              </a:rPr>
              <a:t>hour</a:t>
            </a:r>
            <a:r>
              <a:rPr lang="fi-FI" dirty="0">
                <a:solidFill>
                  <a:schemeClr val="bg2">
                    <a:lumMod val="50000"/>
                  </a:schemeClr>
                </a:solidFill>
              </a:rPr>
              <a:t> at </a:t>
            </a:r>
            <a:r>
              <a:rPr lang="fi-FI" dirty="0" err="1">
                <a:solidFill>
                  <a:schemeClr val="bg2">
                    <a:lumMod val="50000"/>
                  </a:schemeClr>
                </a:solidFill>
              </a:rPr>
              <a:t>busiest</a:t>
            </a:r>
            <a:r>
              <a:rPr lang="fi-FI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fi-FI" dirty="0" err="1">
                <a:solidFill>
                  <a:schemeClr val="bg2">
                    <a:lumMod val="50000"/>
                  </a:schemeClr>
                </a:solidFill>
              </a:rPr>
              <a:t>stations</a:t>
            </a:r>
            <a:endParaRPr lang="fi-FI" dirty="0">
              <a:solidFill>
                <a:schemeClr val="bg2">
                  <a:lumMod val="50000"/>
                </a:schemeClr>
              </a:solidFill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i-FI" dirty="0" err="1">
                <a:solidFill>
                  <a:schemeClr val="bg2">
                    <a:lumMod val="50000"/>
                  </a:schemeClr>
                </a:solidFill>
              </a:rPr>
              <a:t>Many</a:t>
            </a:r>
            <a:r>
              <a:rPr lang="fi-FI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fi-FI" dirty="0" err="1">
                <a:solidFill>
                  <a:schemeClr val="bg2">
                    <a:lumMod val="50000"/>
                  </a:schemeClr>
                </a:solidFill>
              </a:rPr>
              <a:t>stations</a:t>
            </a:r>
            <a:r>
              <a:rPr lang="fi-FI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fi-FI" dirty="0" err="1">
                <a:solidFill>
                  <a:schemeClr val="bg2">
                    <a:lumMod val="50000"/>
                  </a:schemeClr>
                </a:solidFill>
              </a:rPr>
              <a:t>host</a:t>
            </a:r>
            <a:r>
              <a:rPr lang="fi-FI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fi-FI" dirty="0" err="1">
                <a:solidFill>
                  <a:schemeClr val="bg2">
                    <a:lumMod val="50000"/>
                  </a:schemeClr>
                </a:solidFill>
              </a:rPr>
              <a:t>only</a:t>
            </a:r>
            <a:r>
              <a:rPr lang="fi-FI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fi-FI" dirty="0" err="1">
                <a:solidFill>
                  <a:schemeClr val="bg2">
                    <a:lumMod val="50000"/>
                  </a:schemeClr>
                </a:solidFill>
              </a:rPr>
              <a:t>few</a:t>
            </a:r>
            <a:r>
              <a:rPr lang="fi-FI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fi-FI" dirty="0" err="1">
                <a:solidFill>
                  <a:schemeClr val="bg2">
                    <a:lumMod val="50000"/>
                  </a:schemeClr>
                </a:solidFill>
              </a:rPr>
              <a:t>trains</a:t>
            </a:r>
            <a:r>
              <a:rPr lang="fi-FI" dirty="0">
                <a:solidFill>
                  <a:schemeClr val="bg2">
                    <a:lumMod val="50000"/>
                  </a:schemeClr>
                </a:solidFill>
              </a:rPr>
              <a:t> per </a:t>
            </a:r>
            <a:r>
              <a:rPr lang="fi-FI" dirty="0" err="1">
                <a:solidFill>
                  <a:schemeClr val="bg2">
                    <a:lumMod val="50000"/>
                  </a:schemeClr>
                </a:solidFill>
              </a:rPr>
              <a:t>day</a:t>
            </a:r>
            <a:endParaRPr lang="fi-FI" dirty="0">
              <a:solidFill>
                <a:schemeClr val="bg2">
                  <a:lumMod val="50000"/>
                </a:schemeClr>
              </a:solidFill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i-FI" dirty="0" err="1">
                <a:solidFill>
                  <a:schemeClr val="bg2">
                    <a:lumMod val="50000"/>
                  </a:schemeClr>
                </a:solidFill>
              </a:rPr>
              <a:t>Some</a:t>
            </a:r>
            <a:r>
              <a:rPr lang="fi-FI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fi-FI" dirty="0" err="1">
                <a:solidFill>
                  <a:schemeClr val="bg2">
                    <a:lumMod val="50000"/>
                  </a:schemeClr>
                </a:solidFill>
              </a:rPr>
              <a:t>stations</a:t>
            </a:r>
            <a:r>
              <a:rPr lang="fi-FI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fi-FI" dirty="0" err="1">
                <a:solidFill>
                  <a:schemeClr val="bg2">
                    <a:lumMod val="50000"/>
                  </a:schemeClr>
                </a:solidFill>
              </a:rPr>
              <a:t>contain</a:t>
            </a:r>
            <a:r>
              <a:rPr lang="fi-FI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fi-FI" dirty="0" err="1">
                <a:solidFill>
                  <a:schemeClr val="bg2">
                    <a:lumMod val="50000"/>
                  </a:schemeClr>
                </a:solidFill>
              </a:rPr>
              <a:t>only</a:t>
            </a:r>
            <a:r>
              <a:rPr lang="fi-FI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fi-FI" dirty="0" err="1">
                <a:solidFill>
                  <a:schemeClr val="bg2">
                    <a:lumMod val="50000"/>
                  </a:schemeClr>
                </a:solidFill>
              </a:rPr>
              <a:t>cargo</a:t>
            </a:r>
            <a:r>
              <a:rPr lang="fi-FI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fi-FI" dirty="0" err="1">
                <a:solidFill>
                  <a:schemeClr val="bg2">
                    <a:lumMod val="50000"/>
                  </a:schemeClr>
                </a:solidFill>
              </a:rPr>
              <a:t>traffic</a:t>
            </a:r>
            <a:endParaRPr lang="fi-FI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0284683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Theme">
  <a:themeElements>
    <a:clrScheme name="Custom 1">
      <a:dk1>
        <a:srgbClr val="494949"/>
      </a:dk1>
      <a:lt1>
        <a:sysClr val="window" lastClr="FFFFFF"/>
      </a:lt1>
      <a:dk2>
        <a:srgbClr val="464646"/>
      </a:dk2>
      <a:lt2>
        <a:srgbClr val="E7E6E6"/>
      </a:lt2>
      <a:accent1>
        <a:srgbClr val="63B9E9"/>
      </a:accent1>
      <a:accent2>
        <a:srgbClr val="FCBD30"/>
      </a:accent2>
      <a:accent3>
        <a:srgbClr val="54C247"/>
      </a:accent3>
      <a:accent4>
        <a:srgbClr val="C4DB0D"/>
      </a:accent4>
      <a:accent5>
        <a:srgbClr val="FFFFFF"/>
      </a:accent5>
      <a:accent6>
        <a:srgbClr val="FFFFFF"/>
      </a:accent6>
      <a:hlink>
        <a:srgbClr val="0563C1"/>
      </a:hlink>
      <a:folHlink>
        <a:srgbClr val="954F72"/>
      </a:folHlink>
    </a:clrScheme>
    <a:fontScheme name="Custom 2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Theme.thmx</Template>
  <TotalTime>44191</TotalTime>
  <Words>1903</Words>
  <Application>Microsoft Macintosh PowerPoint</Application>
  <PresentationFormat>Custom</PresentationFormat>
  <Paragraphs>347</Paragraphs>
  <Slides>33</Slides>
  <Notes>28</Notes>
  <HiddenSlides>5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2" baseType="lpstr">
      <vt:lpstr>Abadi</vt:lpstr>
      <vt:lpstr>Arabic Typesetting</vt:lpstr>
      <vt:lpstr>Arial</vt:lpstr>
      <vt:lpstr>Arial Black</vt:lpstr>
      <vt:lpstr>Avenir Black</vt:lpstr>
      <vt:lpstr>Avenir Book</vt:lpstr>
      <vt:lpstr>Avenir Roman</vt:lpstr>
      <vt:lpstr>Calibri</vt:lpstr>
      <vt:lpstr>Default Theme</vt:lpstr>
      <vt:lpstr>Predicting Weather Caused Train Delays Finnish Meteorological Institute Roope Tervo</vt:lpstr>
      <vt:lpstr>We aim to predict disruption of rail traffic caused by weather</vt:lpstr>
      <vt:lpstr>PowerPoint Presentation</vt:lpstr>
      <vt:lpstr>Target is to provide a tool for the rail traffic operation center</vt:lpstr>
      <vt:lpstr>Method </vt:lpstr>
      <vt:lpstr>Method </vt:lpstr>
      <vt:lpstr>Method </vt:lpstr>
      <vt:lpstr>Label data consists of trains delayed  between stations</vt:lpstr>
      <vt:lpstr>PowerPoint Presentation</vt:lpstr>
      <vt:lpstr>Most trains run in time</vt:lpstr>
      <vt:lpstr>Most trains run in time</vt:lpstr>
      <vt:lpstr>PowerPoint Presentation</vt:lpstr>
      <vt:lpstr>Delays are time related phenomena Heatmap of delays, passenger trains, 2010</vt:lpstr>
      <vt:lpstr>Delays are time related phenomena Heatmap of delays, passenger trains, 2011</vt:lpstr>
      <vt:lpstr>Weather Observations Used as Features</vt:lpstr>
      <vt:lpstr>Various pre-processing methods used</vt:lpstr>
      <vt:lpstr>Three selected months picked out for testing performance</vt:lpstr>
      <vt:lpstr>Method</vt:lpstr>
      <vt:lpstr>Results Best results  so far</vt:lpstr>
      <vt:lpstr>LSTM shows no real skill</vt:lpstr>
      <vt:lpstr>LSTM shows no real skill</vt:lpstr>
      <vt:lpstr>RFR works relatively well</vt:lpstr>
      <vt:lpstr>RFR works relatively well</vt:lpstr>
      <vt:lpstr>RFR works quite well for most individual stations</vt:lpstr>
      <vt:lpstr>RFR don’t work for all cases</vt:lpstr>
      <vt:lpstr>There are also stations where RFR totally misses the delays</vt:lpstr>
      <vt:lpstr>Based on RFR, two out of 19 features provided no value</vt:lpstr>
      <vt:lpstr>PowerPoint Presentation</vt:lpstr>
      <vt:lpstr>User Interface</vt:lpstr>
      <vt:lpstr>PowerPoint Presentation</vt:lpstr>
      <vt:lpstr>PowerPoint Presentation</vt:lpstr>
      <vt:lpstr>Tools</vt:lpstr>
      <vt:lpstr>PowerPoint Presentation</vt:lpstr>
    </vt:vector>
  </TitlesOfParts>
  <Company>FMI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ML for power grid companies</dc:title>
  <dc:creator>Roope Tervo</dc:creator>
  <cp:lastModifiedBy>Tervo Roope</cp:lastModifiedBy>
  <cp:revision>675</cp:revision>
  <dcterms:created xsi:type="dcterms:W3CDTF">2017-08-17T13:14:09Z</dcterms:created>
  <dcterms:modified xsi:type="dcterms:W3CDTF">2018-10-09T10:40:25Z</dcterms:modified>
</cp:coreProperties>
</file>